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lvl1pPr>
    <a:lvl2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lvl2pPr>
    <a:lvl3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lvl3pPr>
    <a:lvl4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lvl4pPr>
    <a:lvl5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lvl5pPr>
    <a:lvl6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lvl6pPr>
    <a:lvl7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lvl7pPr>
    <a:lvl8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lvl8pPr>
    <a:lvl9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Helvetica Neue"/>
          <a:ea typeface="Helvetica Neue"/>
          <a:cs typeface="Helvetica Neue"/>
        </a:font>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b="def" i="def"/>
      <a:tcStyle>
        <a:tcBdr/>
        <a:fill>
          <a:solidFill>
            <a:srgbClr val="E6F0FF"/>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Helvetica Neue"/>
          <a:ea typeface="Helvetica Neue"/>
          <a:cs typeface="Helvetica Neue"/>
        </a:font>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b="def" i="def"/>
      <a:tcStyle>
        <a:tcBdr/>
        <a:fill>
          <a:solidFill>
            <a:srgbClr val="EAF8E7"/>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Helvetica Neue"/>
          <a:ea typeface="Helvetica Neue"/>
          <a:cs typeface="Helvetica Neue"/>
        </a:font>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b="def" i="def"/>
      <a:tcStyle>
        <a:tcBdr/>
        <a:fill>
          <a:solidFill>
            <a:srgbClr val="FFE8F0"/>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Helvetica Neue"/>
          <a:ea typeface="Helvetica Neue"/>
          <a:cs typeface="Helvetica Neue"/>
        </a:font>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b="def" i="def"/>
      <a:tcStyle>
        <a:tcBdr/>
        <a:fill>
          <a:solidFill>
            <a:srgbClr val="FFFFFF"/>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Helvetica Neue"/>
          <a:ea typeface="Helvetica Neue"/>
          <a:cs typeface="Helvetica Neue"/>
        </a:font>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Helvetica Neue"/>
          <a:ea typeface="Helvetica Neue"/>
          <a:cs typeface="Helvetica Neue"/>
        </a:font>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b="def" i="def"/>
      <a:tcStyle>
        <a:tcBdr/>
        <a:fill>
          <a:solidFill>
            <a:srgbClr val="E9E9E9"/>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8" name="Shape 158"/>
          <p:cNvSpPr/>
          <p:nvPr>
            <p:ph type="sldImg"/>
          </p:nvPr>
        </p:nvSpPr>
        <p:spPr>
          <a:xfrm>
            <a:off x="1143000" y="685800"/>
            <a:ext cx="4572000" cy="3429000"/>
          </a:xfrm>
          <a:prstGeom prst="rect">
            <a:avLst/>
          </a:prstGeom>
        </p:spPr>
        <p:txBody>
          <a:bodyPr/>
          <a:lstStyle/>
          <a:p>
            <a:pPr/>
          </a:p>
        </p:txBody>
      </p:sp>
      <p:sp>
        <p:nvSpPr>
          <p:cNvPr id="159" name="Shape 15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1500">
        <a:latin typeface="+mn-lt"/>
        <a:ea typeface="+mn-ea"/>
        <a:cs typeface="+mn-cs"/>
        <a:sym typeface="NanumSquareR"/>
      </a:defRPr>
    </a:lvl1pPr>
    <a:lvl2pPr indent="228600" defTabSz="457200" latinLnBrk="0">
      <a:lnSpc>
        <a:spcPct val="117999"/>
      </a:lnSpc>
      <a:defRPr sz="1500">
        <a:latin typeface="+mn-lt"/>
        <a:ea typeface="+mn-ea"/>
        <a:cs typeface="+mn-cs"/>
        <a:sym typeface="NanumSquareR"/>
      </a:defRPr>
    </a:lvl2pPr>
    <a:lvl3pPr indent="457200" defTabSz="457200" latinLnBrk="0">
      <a:lnSpc>
        <a:spcPct val="117999"/>
      </a:lnSpc>
      <a:defRPr sz="1500">
        <a:latin typeface="+mn-lt"/>
        <a:ea typeface="+mn-ea"/>
        <a:cs typeface="+mn-cs"/>
        <a:sym typeface="NanumSquareR"/>
      </a:defRPr>
    </a:lvl3pPr>
    <a:lvl4pPr indent="685800" defTabSz="457200" latinLnBrk="0">
      <a:lnSpc>
        <a:spcPct val="117999"/>
      </a:lnSpc>
      <a:defRPr sz="1500">
        <a:latin typeface="+mn-lt"/>
        <a:ea typeface="+mn-ea"/>
        <a:cs typeface="+mn-cs"/>
        <a:sym typeface="NanumSquareR"/>
      </a:defRPr>
    </a:lvl4pPr>
    <a:lvl5pPr indent="914400" defTabSz="457200" latinLnBrk="0">
      <a:lnSpc>
        <a:spcPct val="117999"/>
      </a:lnSpc>
      <a:defRPr sz="1500">
        <a:latin typeface="+mn-lt"/>
        <a:ea typeface="+mn-ea"/>
        <a:cs typeface="+mn-cs"/>
        <a:sym typeface="NanumSquareR"/>
      </a:defRPr>
    </a:lvl5pPr>
    <a:lvl6pPr indent="1143000" defTabSz="457200" latinLnBrk="0">
      <a:lnSpc>
        <a:spcPct val="117999"/>
      </a:lnSpc>
      <a:defRPr sz="1500">
        <a:latin typeface="+mn-lt"/>
        <a:ea typeface="+mn-ea"/>
        <a:cs typeface="+mn-cs"/>
        <a:sym typeface="NanumSquareR"/>
      </a:defRPr>
    </a:lvl6pPr>
    <a:lvl7pPr indent="1371600" defTabSz="457200" latinLnBrk="0">
      <a:lnSpc>
        <a:spcPct val="117999"/>
      </a:lnSpc>
      <a:defRPr sz="1500">
        <a:latin typeface="+mn-lt"/>
        <a:ea typeface="+mn-ea"/>
        <a:cs typeface="+mn-cs"/>
        <a:sym typeface="NanumSquareR"/>
      </a:defRPr>
    </a:lvl7pPr>
    <a:lvl8pPr indent="1600200" defTabSz="457200" latinLnBrk="0">
      <a:lnSpc>
        <a:spcPct val="117999"/>
      </a:lnSpc>
      <a:defRPr sz="1500">
        <a:latin typeface="+mn-lt"/>
        <a:ea typeface="+mn-ea"/>
        <a:cs typeface="+mn-cs"/>
        <a:sym typeface="NanumSquareR"/>
      </a:defRPr>
    </a:lvl8pPr>
    <a:lvl9pPr indent="1828800" defTabSz="457200" latinLnBrk="0">
      <a:lnSpc>
        <a:spcPct val="117999"/>
      </a:lnSpc>
      <a:defRPr sz="1500">
        <a:latin typeface="+mn-lt"/>
        <a:ea typeface="+mn-ea"/>
        <a:cs typeface="+mn-cs"/>
        <a:sym typeface="NanumSquareR"/>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정부는 2018년 부터 국민생명과 관련해 OECD 평균대비 가장 취약한 3대 지표인 자살, 산재사고, 교통사고 사망률을 개선하기 위해 노력을 기울이고 있습니다. 그 중에서도 현재 초고령 사회가 빠른 속도로 진행되고 있는 시점에서 노인교통사고는 큰 문제로 대두되고 있습니다. 한국교통안전공단에 따르면 2018년에서 2020년 3년 동안 보행 중 교통사고 전체 사망자의 약 58%가 노인으로 나타났습니다. </a:t>
            </a:r>
          </a:p>
          <a:p>
            <a:pPr/>
            <a:r>
              <a:t>이러한 문제를 토대로 공공데이터를 수집하고 분석하여 노인교통사고를 감소시키기 위해 사용될 수 있는 주요 이슈들을 도출해보기 위해 저희 팀은 지역별 노인교통사고 현황을 분석해보았습니다.</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Shape 348"/>
          <p:cNvSpPr/>
          <p:nvPr>
            <p:ph type="sldImg"/>
          </p:nvPr>
        </p:nvSpPr>
        <p:spPr>
          <a:prstGeom prst="rect">
            <a:avLst/>
          </a:prstGeom>
        </p:spPr>
        <p:txBody>
          <a:bodyPr/>
          <a:lstStyle/>
          <a:p>
            <a:pPr/>
          </a:p>
        </p:txBody>
      </p:sp>
      <p:sp>
        <p:nvSpPr>
          <p:cNvPr id="349" name="Shape 349"/>
          <p:cNvSpPr/>
          <p:nvPr>
            <p:ph type="body" sz="quarter" idx="1"/>
          </p:nvPr>
        </p:nvSpPr>
        <p:spPr>
          <a:prstGeom prst="rect">
            <a:avLst/>
          </a:prstGeom>
        </p:spPr>
        <p:txBody>
          <a:bodyPr/>
          <a:lstStyle/>
          <a:p>
            <a:pPr/>
            <a:r>
              <a:t>월별 / 시간대별 교통사고 사상자 데이터도 앞에서와 같이 동일하게 진행하였습니다.</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Shape 365"/>
          <p:cNvSpPr/>
          <p:nvPr>
            <p:ph type="sldImg"/>
          </p:nvPr>
        </p:nvSpPr>
        <p:spPr>
          <a:prstGeom prst="rect">
            <a:avLst/>
          </a:prstGeom>
        </p:spPr>
        <p:txBody>
          <a:bodyPr/>
          <a:lstStyle/>
          <a:p>
            <a:pPr/>
          </a:p>
        </p:txBody>
      </p:sp>
      <p:sp>
        <p:nvSpPr>
          <p:cNvPr id="366" name="Shape 366"/>
          <p:cNvSpPr/>
          <p:nvPr>
            <p:ph type="body" sz="quarter" idx="1"/>
          </p:nvPr>
        </p:nvSpPr>
        <p:spPr>
          <a:prstGeom prst="rect">
            <a:avLst/>
          </a:prstGeom>
        </p:spPr>
        <p:txBody>
          <a:bodyPr/>
          <a:lstStyle/>
          <a:p>
            <a:pPr/>
            <a:r>
              <a:t>이하 동문</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Shape 384"/>
          <p:cNvSpPr/>
          <p:nvPr>
            <p:ph type="sldImg"/>
          </p:nvPr>
        </p:nvSpPr>
        <p:spPr>
          <a:prstGeom prst="rect">
            <a:avLst/>
          </a:prstGeom>
        </p:spPr>
        <p:txBody>
          <a:bodyPr/>
          <a:lstStyle/>
          <a:p>
            <a:pPr/>
          </a:p>
        </p:txBody>
      </p:sp>
      <p:sp>
        <p:nvSpPr>
          <p:cNvPr id="385" name="Shape 385"/>
          <p:cNvSpPr/>
          <p:nvPr>
            <p:ph type="body" sz="quarter" idx="1"/>
          </p:nvPr>
        </p:nvSpPr>
        <p:spPr>
          <a:prstGeom prst="rect">
            <a:avLst/>
          </a:prstGeom>
        </p:spPr>
        <p:txBody>
          <a:bodyPr/>
          <a:lstStyle/>
          <a:p>
            <a:pPr/>
            <a:r>
              <a:t>충남 응급실 현황을 알아보기 위해 크롤링을 이용하여 왼쪽에 보이는 데이터를 들여왔습니다.</a:t>
            </a:r>
          </a:p>
          <a:p>
            <a:pPr/>
            <a:r>
              <a:t>그런 다음 원하는 태그를 찾아 만들어 놓은 빈 리스트에 각 병원 정보를 데이터프레임 형식으로 수집했습니다.</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Shape 398"/>
          <p:cNvSpPr/>
          <p:nvPr>
            <p:ph type="sldImg"/>
          </p:nvPr>
        </p:nvSpPr>
        <p:spPr>
          <a:prstGeom prst="rect">
            <a:avLst/>
          </a:prstGeom>
        </p:spPr>
        <p:txBody>
          <a:bodyPr/>
          <a:lstStyle/>
          <a:p>
            <a:pPr/>
          </a:p>
        </p:txBody>
      </p:sp>
      <p:sp>
        <p:nvSpPr>
          <p:cNvPr id="399" name="Shape 399"/>
          <p:cNvSpPr/>
          <p:nvPr>
            <p:ph type="body" sz="quarter" idx="1"/>
          </p:nvPr>
        </p:nvSpPr>
        <p:spPr>
          <a:prstGeom prst="rect">
            <a:avLst/>
          </a:prstGeom>
        </p:spPr>
        <p:txBody>
          <a:bodyPr/>
          <a:lstStyle/>
          <a:p>
            <a:pPr/>
            <a:r>
              <a:t>전남과 제주 응급 의료기관 정보는 공공데이터 API를 통해서 상세주소와 위도, 경도를 함께 들여왔습니다.</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Shape 411"/>
          <p:cNvSpPr/>
          <p:nvPr>
            <p:ph type="sldImg"/>
          </p:nvPr>
        </p:nvSpPr>
        <p:spPr>
          <a:prstGeom prst="rect">
            <a:avLst/>
          </a:prstGeom>
        </p:spPr>
        <p:txBody>
          <a:bodyPr/>
          <a:lstStyle/>
          <a:p>
            <a:pPr/>
          </a:p>
        </p:txBody>
      </p:sp>
      <p:sp>
        <p:nvSpPr>
          <p:cNvPr id="412" name="Shape 412"/>
          <p:cNvSpPr/>
          <p:nvPr>
            <p:ph type="body" sz="quarter" idx="1"/>
          </p:nvPr>
        </p:nvSpPr>
        <p:spPr>
          <a:prstGeom prst="rect">
            <a:avLst/>
          </a:prstGeom>
        </p:spPr>
        <p:txBody>
          <a:bodyPr/>
          <a:lstStyle/>
          <a:p>
            <a:pPr/>
            <a:r>
              <a:t>데이터 분석 과정에 사고다발 지역과 응급실 간의 거리 데이터를 수집할 수 없어</a:t>
            </a:r>
          </a:p>
          <a:p>
            <a:pPr/>
            <a:r>
              <a:t>네이버 지도를 통해서 직접 계산하여 데이터를 만들었습니다. </a:t>
            </a:r>
          </a:p>
          <a:p>
            <a:pPr/>
            <a:r>
              <a:t>그 후 충남과 전남의 데이터를 결합시켜서 분석을 진행하였습니다.</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6" name="Shape 426"/>
          <p:cNvSpPr/>
          <p:nvPr>
            <p:ph type="sldImg"/>
          </p:nvPr>
        </p:nvSpPr>
        <p:spPr>
          <a:prstGeom prst="rect">
            <a:avLst/>
          </a:prstGeom>
        </p:spPr>
        <p:txBody>
          <a:bodyPr/>
          <a:lstStyle/>
          <a:p>
            <a:pPr/>
          </a:p>
        </p:txBody>
      </p:sp>
      <p:sp>
        <p:nvSpPr>
          <p:cNvPr id="427" name="Shape 427"/>
          <p:cNvSpPr/>
          <p:nvPr>
            <p:ph type="body" sz="quarter" idx="1"/>
          </p:nvPr>
        </p:nvSpPr>
        <p:spPr>
          <a:prstGeom prst="rect">
            <a:avLst/>
          </a:prstGeom>
        </p:spPr>
        <p:txBody>
          <a:bodyPr/>
          <a:lstStyle/>
          <a:p>
            <a:pPr/>
            <a:r>
              <a:t>연령대별 사상자수 대비 사망자 비율의 그래프를 보시면</a:t>
            </a:r>
          </a:p>
          <a:p>
            <a:pPr/>
            <a:r>
              <a:t>부상자와 사망자수를 모두 합한 사상자와 사망자를 비교했을 때 65세 이상의 비율이 가장 높게 나왔습니다.</a:t>
            </a:r>
          </a:p>
          <a:p>
            <a:pPr/>
            <a:r>
              <a:t>해당 부분을 연령층별로 나누어 비교했을 때에도 노인층 사상자수 대비 사망자수는 청장년층 대비 약 5배, 유아청소년층 대비 약 8배로 나타나 </a:t>
            </a:r>
          </a:p>
          <a:p>
            <a:pPr/>
            <a:r>
              <a:t>노인층의 교통사고 사망자 비율이 월등히 높은 것을 확인할 수 있습니다.</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9" name="Shape 439"/>
          <p:cNvSpPr/>
          <p:nvPr>
            <p:ph type="sldImg"/>
          </p:nvPr>
        </p:nvSpPr>
        <p:spPr>
          <a:prstGeom prst="rect">
            <a:avLst/>
          </a:prstGeom>
        </p:spPr>
        <p:txBody>
          <a:bodyPr/>
          <a:lstStyle/>
          <a:p>
            <a:pPr/>
          </a:p>
        </p:txBody>
      </p:sp>
      <p:sp>
        <p:nvSpPr>
          <p:cNvPr id="440" name="Shape 440"/>
          <p:cNvSpPr/>
          <p:nvPr>
            <p:ph type="body" sz="quarter" idx="1"/>
          </p:nvPr>
        </p:nvSpPr>
        <p:spPr>
          <a:prstGeom prst="rect">
            <a:avLst/>
          </a:prstGeom>
        </p:spPr>
        <p:txBody>
          <a:bodyPr/>
          <a:lstStyle/>
          <a:p>
            <a:pPr/>
            <a:r>
              <a:t>지역별 노인인구 비율과 10만명당 노인 교통사고 사망자수를 비교한 그래프를 보시겠습니다. </a:t>
            </a:r>
          </a:p>
          <a:p>
            <a:pPr/>
          </a:p>
          <a:p>
            <a:pPr/>
            <a:r>
              <a:t>지역별 노인인구비율은 전남이 22.6%로 가장 높지만, 10만명당 노인사망자수 비율이 가장 높은 지역은 ‘제주‘,’충남’,’전남‘순으로 나타났습니다. </a:t>
            </a:r>
          </a:p>
          <a:p>
            <a:pPr/>
            <a:r>
              <a:t>특히 이 그래프에서 눈 여겨 봐야할 점인 ‘제주‘는 전체 인구대비 노인비율이 약 15%나타났고 10만명당 노인사망자수는 17명으로 다른 시도별과 달리 노인인구비율보다 10만명당 노인교통사망자수가 더 높은 수치로 나타났음을 알 수 있었습니다. </a:t>
            </a:r>
          </a:p>
          <a:p>
            <a:pPr/>
          </a:p>
          <a:p>
            <a:pPr/>
            <a:r>
              <a:t>그러나 ‘제주’는 섬지형으로 제주만의 특성이 상대적으로 강할거라 짐작하여 조사해본 결과 통계청의 데이터에 따르면 2019년 제주 1인당 자동차 보유수는 약 0.9대로 나타났습니다. 이는 전국 평균인 0.45대 보다 2배 가까이 차이가 나는 수치로서 제주도 노인인구는 적지만 높은 자동차 보유수로 인한 교통량증가가 사고 발생을 유발하는 이유 중 하나로 추측해 볼 수 있었습니다.</a:t>
            </a:r>
          </a:p>
          <a:p>
            <a:pPr/>
          </a:p>
          <a:p>
            <a:pPr/>
            <a:r>
              <a:t>그러하여 추가적으로 육지이자 차 순위인 ‘충남‘과 ‘전남’ 노인 교통사고사망현황을 함께 분석해보았습니다.</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1" name="Shape 451"/>
          <p:cNvSpPr/>
          <p:nvPr>
            <p:ph type="sldImg"/>
          </p:nvPr>
        </p:nvSpPr>
        <p:spPr>
          <a:prstGeom prst="rect">
            <a:avLst/>
          </a:prstGeom>
        </p:spPr>
        <p:txBody>
          <a:bodyPr/>
          <a:lstStyle/>
          <a:p>
            <a:pPr/>
          </a:p>
        </p:txBody>
      </p:sp>
      <p:sp>
        <p:nvSpPr>
          <p:cNvPr id="452" name="Shape 452"/>
          <p:cNvSpPr/>
          <p:nvPr>
            <p:ph type="body" sz="quarter" idx="1"/>
          </p:nvPr>
        </p:nvSpPr>
        <p:spPr>
          <a:prstGeom prst="rect">
            <a:avLst/>
          </a:prstGeom>
        </p:spPr>
        <p:txBody>
          <a:bodyPr/>
          <a:lstStyle/>
          <a:p>
            <a:pPr/>
            <a:r>
              <a:t>전국 기준 노인 인구 10만 명 당 사망자 수가 가장 높은 제주, 충남, 전남의 차대사람 사고유형 발생 건수를 구해본 결과</a:t>
            </a:r>
          </a:p>
          <a:p>
            <a:pPr/>
            <a:r>
              <a:t>사망 발생 건 수가 가장 높은 사고유형은 횡단중의 비율이 가장 높았습니다. 횡단 중은 무단횡단을 포함하여 횡단하는 과정에서 발생하는 사망사고를 포함합니다. </a:t>
            </a:r>
          </a:p>
          <a:p>
            <a:pPr/>
            <a:r>
              <a:t>그 다음으로 기타에서 가장 높은 교통사고 사망 발생건수가 나온 걸 확인 할 수 있었습니다. 기타는 횡단중/차도통행중/길가장자리구역통행중/보도통행중을 제외한 사망사고에 해당합니다.</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5" name="Shape 465"/>
          <p:cNvSpPr/>
          <p:nvPr>
            <p:ph type="sldImg"/>
          </p:nvPr>
        </p:nvSpPr>
        <p:spPr>
          <a:prstGeom prst="rect">
            <a:avLst/>
          </a:prstGeom>
        </p:spPr>
        <p:txBody>
          <a:bodyPr/>
          <a:lstStyle/>
          <a:p>
            <a:pPr/>
          </a:p>
        </p:txBody>
      </p:sp>
      <p:sp>
        <p:nvSpPr>
          <p:cNvPr id="466" name="Shape 466"/>
          <p:cNvSpPr/>
          <p:nvPr>
            <p:ph type="body" sz="quarter" idx="1"/>
          </p:nvPr>
        </p:nvSpPr>
        <p:spPr>
          <a:prstGeom prst="rect">
            <a:avLst/>
          </a:prstGeom>
        </p:spPr>
        <p:txBody>
          <a:bodyPr/>
          <a:lstStyle/>
          <a:p>
            <a:pPr/>
            <a:r>
              <a:t>시간대별 노인 교통사고 사망자수 시각화를 확인하면 </a:t>
            </a:r>
          </a:p>
          <a:p>
            <a:pPr/>
            <a:r>
              <a:t>노인 교통사고 사망자수는 제주, 전남, 충남 모두 월요일에 가장 높은 사망자수를 기록했습니다.</a:t>
            </a:r>
          </a:p>
          <a:p>
            <a:pPr/>
            <a:r>
              <a:t>월별 사망자수는 제주는 3월, 전남과 충남은 10월에 가장 높은 사망자수를 기록했습니다. 시간대별 사망자수는 제주는 오전 6시와 10시 사이에, 전남 충남은 저녁 6시와 8시에 가장 높은 사망자수를 기록했습니다.</a:t>
            </a:r>
          </a:p>
          <a:p>
            <a:pPr/>
            <a:r>
              <a:t>이 점을 분석해보면 평이한 여름철 사망자 수가 가을이 시작되면서 급증하고, 시간대별 사망자 수는 저녁 6시부터 8시까지 사망자 수가 제일 높은데, 10월부터 일몰시간이 18시 이전으로 빨라지는 점이 사망사고 발생빈도에 영향을 줄 수 있다고 생각했습니다.</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7" name="Shape 477"/>
          <p:cNvSpPr/>
          <p:nvPr>
            <p:ph type="sldImg"/>
          </p:nvPr>
        </p:nvSpPr>
        <p:spPr>
          <a:prstGeom prst="rect">
            <a:avLst/>
          </a:prstGeom>
        </p:spPr>
        <p:txBody>
          <a:bodyPr/>
          <a:lstStyle/>
          <a:p>
            <a:pPr/>
          </a:p>
        </p:txBody>
      </p:sp>
      <p:sp>
        <p:nvSpPr>
          <p:cNvPr id="478" name="Shape 478"/>
          <p:cNvSpPr/>
          <p:nvPr>
            <p:ph type="body" sz="quarter" idx="1"/>
          </p:nvPr>
        </p:nvSpPr>
        <p:spPr>
          <a:prstGeom prst="rect">
            <a:avLst/>
          </a:prstGeom>
        </p:spPr>
        <p:txBody>
          <a:bodyPr/>
          <a:lstStyle/>
          <a:p>
            <a:pPr/>
            <a:r>
              <a:t>지역별 노인교통사고 사망자수와 연관해서 생각해볼 요소로 세 개 지역의 응급실현황을 분석해봤습니다.</a:t>
            </a:r>
          </a:p>
          <a:p>
            <a:pPr/>
            <a:r>
              <a:t>그 결과 응급실이 있는 병원의 개수는 전남 23곳, 충남 13곳, 제주 6곳으로 나타났습니다.</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Shape 219"/>
          <p:cNvSpPr/>
          <p:nvPr>
            <p:ph type="sldImg"/>
          </p:nvPr>
        </p:nvSpPr>
        <p:spPr>
          <a:prstGeom prst="rect">
            <a:avLst/>
          </a:prstGeom>
        </p:spPr>
        <p:txBody>
          <a:bodyPr/>
          <a:lstStyle/>
          <a:p>
            <a:pPr/>
          </a:p>
        </p:txBody>
      </p:sp>
      <p:sp>
        <p:nvSpPr>
          <p:cNvPr id="220" name="Shape 220"/>
          <p:cNvSpPr/>
          <p:nvPr>
            <p:ph type="body" sz="quarter" idx="1"/>
          </p:nvPr>
        </p:nvSpPr>
        <p:spPr>
          <a:prstGeom prst="rect">
            <a:avLst/>
          </a:prstGeom>
        </p:spPr>
        <p:txBody>
          <a:bodyPr/>
          <a:lstStyle/>
          <a:p>
            <a:pPr/>
            <a:r>
              <a:t>분석 내용으로는 각 지역에 거주하는 노인을 대상으로 교통사고 발생유형에 관한 공공 데이터를 수집하여 Pandas, Numpy, Beautiful Soup을 통해 데이터를 추출하고 정제 처리한 후, 데이터 분석 단계에서 matplotlib, seaborn 및 FOLIUM을 활용하여 시각화를 진행하였습니다.</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3" name="Shape 503"/>
          <p:cNvSpPr/>
          <p:nvPr>
            <p:ph type="sldImg"/>
          </p:nvPr>
        </p:nvSpPr>
        <p:spPr>
          <a:prstGeom prst="rect">
            <a:avLst/>
          </a:prstGeom>
        </p:spPr>
        <p:txBody>
          <a:bodyPr/>
          <a:lstStyle/>
          <a:p>
            <a:pPr/>
          </a:p>
        </p:txBody>
      </p:sp>
      <p:sp>
        <p:nvSpPr>
          <p:cNvPr id="504" name="Shape 504"/>
          <p:cNvSpPr/>
          <p:nvPr>
            <p:ph type="body" sz="quarter" idx="1"/>
          </p:nvPr>
        </p:nvSpPr>
        <p:spPr>
          <a:prstGeom prst="rect">
            <a:avLst/>
          </a:prstGeom>
        </p:spPr>
        <p:txBody>
          <a:bodyPr/>
          <a:lstStyle/>
          <a:p>
            <a:pPr/>
            <a:r>
              <a:t>세 지역의 사고 다발지역과 응급실 간의 거리 평균을 기준으로 원으로 반경을 표시해 FOLIUM으로 시각화를 진행하였습니다. </a:t>
            </a:r>
          </a:p>
          <a:p>
            <a:pPr/>
          </a:p>
          <a:p>
            <a:pPr/>
            <a:r>
              <a:t>첫번째로 제주를 보시면, 인구가 집중된 도심에서만 교통사고 다발지역이 형성되었습니다. 그러하여 교통사고 다발지역과 응급실간의 평균인 1.6km 반경내에서 교통사고들이 많이 발생한것을 보실수 있습니다. 또한,  제주도 지형의특성상 내륙보다는 평균거리가 짧은것을 알 수 있었습니다.</a:t>
            </a:r>
          </a:p>
          <a:p>
            <a:pPr/>
          </a:p>
          <a:p>
            <a:pPr/>
            <a:r>
              <a:t>전남의 경우, 목포시,순천시,여수시와 같은 사고다발지역이 평균거리인 10.5km 반경 내에 들어와있지만 일부 도시에서 응급시설이 밀집하고 있어 병원 수 대비로 봤을 때 여러 교통사고 다발지역과 응급실간의 거리가 짧은시간내에 도달할수 없음을 알수있습니다.</a:t>
            </a:r>
          </a:p>
          <a:p>
            <a:pPr/>
          </a:p>
          <a:p>
            <a:pPr/>
            <a:r>
              <a:t>마지막 충남의 경우, 세 행정구역 중 가장 높은 인구수를 나타내고있지만 교통사고다발지역에 비해 병원수가 부족해 1/3에 가까운 사고 다발지역을 빠른 시간내 응급실에 도착하기 어렵다는 점을 확인 할 수 있었습니다.</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7" name="Shape 517"/>
          <p:cNvSpPr/>
          <p:nvPr>
            <p:ph type="sldImg"/>
          </p:nvPr>
        </p:nvSpPr>
        <p:spPr>
          <a:prstGeom prst="rect">
            <a:avLst/>
          </a:prstGeom>
        </p:spPr>
        <p:txBody>
          <a:bodyPr/>
          <a:lstStyle/>
          <a:p>
            <a:pPr/>
          </a:p>
        </p:txBody>
      </p:sp>
      <p:sp>
        <p:nvSpPr>
          <p:cNvPr id="518" name="Shape 518"/>
          <p:cNvSpPr/>
          <p:nvPr>
            <p:ph type="body" sz="quarter" idx="1"/>
          </p:nvPr>
        </p:nvSpPr>
        <p:spPr>
          <a:prstGeom prst="rect">
            <a:avLst/>
          </a:prstGeom>
        </p:spPr>
        <p:txBody>
          <a:bodyPr/>
          <a:lstStyle/>
          <a:p>
            <a:pPr/>
            <a:r>
              <a:t>이러한 데이터분석을 토대로 사고다발지역과 응급실 간의 평균거리를 박스 플롯으로 표현해 보았습니다.</a:t>
            </a:r>
          </a:p>
          <a:p>
            <a:pPr/>
          </a:p>
          <a:p>
            <a:pPr/>
            <a:r>
              <a:t>제주도 사고다발지역과 응급실 간의 평균거리는 약 1.6km, 전남과 충남은 각각 10.5km,15.6km의 평균을 보이고 있습니다.</a:t>
            </a:r>
          </a:p>
          <a:p>
            <a:pPr/>
            <a:r>
              <a:t>FOLIUM지도에서 보셨듯이 제주도는 섬 특성상 인구가 집중된 곳이 서귀포시와 제주시 두 곳이기 때문에 도심에서만 교통사고 다발지역이 형성되어 상대적으로 전남과 충남보다 평균 거리가 낮게 나왔습니다.</a:t>
            </a:r>
          </a:p>
          <a:p>
            <a:pPr/>
          </a:p>
          <a:p>
            <a:pPr/>
            <a:r>
              <a:t>제주를 제외한 두 지역을 조금 더 자세히 분석 해보기위해 전남 충남의 평균거리를 합해본 결과 평균거리는 약 13km로 나타났습니다. </a:t>
            </a:r>
          </a:p>
          <a:p>
            <a:pPr/>
            <a:r>
              <a:t>이러한 결과는 전남과 충남의 교통사고 다발지역 중 다수가 응급실 간의 평균거리보다 멀리 떨어져 있는 곳에서 발생한 것을 알 수 있었습니다.</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2" name="Shape 552"/>
          <p:cNvSpPr/>
          <p:nvPr>
            <p:ph type="sldImg"/>
          </p:nvPr>
        </p:nvSpPr>
        <p:spPr>
          <a:prstGeom prst="rect">
            <a:avLst/>
          </a:prstGeom>
        </p:spPr>
        <p:txBody>
          <a:bodyPr/>
          <a:lstStyle/>
          <a:p>
            <a:pPr/>
          </a:p>
        </p:txBody>
      </p:sp>
      <p:sp>
        <p:nvSpPr>
          <p:cNvPr id="553" name="Shape 553"/>
          <p:cNvSpPr/>
          <p:nvPr>
            <p:ph type="body" sz="quarter" idx="1"/>
          </p:nvPr>
        </p:nvSpPr>
        <p:spPr>
          <a:prstGeom prst="rect">
            <a:avLst/>
          </a:prstGeom>
        </p:spPr>
        <p:txBody>
          <a:bodyPr/>
          <a:lstStyle/>
          <a:p>
            <a:pPr/>
            <a:r>
              <a:t>프로젝트 분석 결과 노인교통사고 사망자수 비율이 높은 지역은 제주,전남,충남 순으로 집중되어 있는 것으로 분석 되었으며, 세 지역 모두 횡단중에 가장 높은 사고 발생율을 나타냈습니다. 세부적으로  세지역 모두 월요일에 가장 높은  노인 교통사고 사망자수를 기록했습니다. 월별로는 제주는 3월, 전남과 충남은 10월, 시간대별로는 제주는 오전6시와 10시 사이 전남과 충남은 저녁 6시와 8시에 가장 높은 사망자수를 기록했습니다. </a:t>
            </a:r>
          </a:p>
          <a:p>
            <a:pPr/>
          </a:p>
          <a:p>
            <a:pPr/>
            <a:r>
              <a:t>이러한 노인교통사고 사망자 현황을 분석하고 난 후 지역별 응급실현황과 사고 다발지역을 연관지어 분석했습니다. 그 결과 세 지역의 공통점으로 노인교통사고는 주로 시장,병원,교차로등 유동인구가 많은 곳에서 일어나는것을 파악할수있었습니다. 제주도는 섬 특성상 인구가 집중된 도심에서만 교통사고 다발지역이 형성되어 상대적으로 두 지역보다 평균 거리가 낮게 나왔습니다. 전남과 충남의 교통사고 다발지역들 다수가 응급실 간의 평균거리보다 멀리 떨어져 있는곳에서 발생한것을 알 수 있었습니다. 이 점은 내륙의 특성상 여러 지역으로 퍼져있었고 특히, 병원 인프라가 상대적으로 적은 시골에서 사고가 발생했을시 인근 도시에있는 응급실로 이동을 해야한다는 점에서 원인을 생각해 볼 수 있었습니다.</a:t>
            </a:r>
          </a:p>
          <a:p>
            <a:pPr/>
          </a:p>
          <a:p>
            <a:pPr/>
            <a:r>
              <a:t>본 프로젝트는 공공데이터를 수집하여 여러 분석 기법으로 지역별 노인교통사고 사망자 현황을 분석하여 시각화를 진행하였습니다.  이렇게 분석된 결과를 토대로 노인교통사고를 감소시키기 위한 개선책 및 관련의사결정에 조금이라도 유익한 도움이 되길 바랍니다.</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4" name="Shape 564"/>
          <p:cNvSpPr/>
          <p:nvPr>
            <p:ph type="sldImg"/>
          </p:nvPr>
        </p:nvSpPr>
        <p:spPr>
          <a:prstGeom prst="rect">
            <a:avLst/>
          </a:prstGeom>
        </p:spPr>
        <p:txBody>
          <a:bodyPr/>
          <a:lstStyle/>
          <a:p>
            <a:pPr/>
          </a:p>
        </p:txBody>
      </p:sp>
      <p:sp>
        <p:nvSpPr>
          <p:cNvPr id="565" name="Shape 565"/>
          <p:cNvSpPr/>
          <p:nvPr>
            <p:ph type="body" sz="quarter" idx="1"/>
          </p:nvPr>
        </p:nvSpPr>
        <p:spPr>
          <a:prstGeom prst="rect">
            <a:avLst/>
          </a:prstGeom>
        </p:spPr>
        <p:txBody>
          <a:bodyPr/>
          <a:lstStyle/>
          <a:p>
            <a:pPr marL="150394" indent="-150394">
              <a:buSzPct val="100000"/>
              <a:buChar char="-"/>
            </a:pPr>
            <a:r>
              <a:t>분석을 하던 중 “응급실 뿐만 아니라 외상센터의 유무, 전문의의 유무도 상관관계가 있지 않을까?”라는 궁금증이 생겼고 이를 토대로 전문의 또는 외상센터의 데이터를 가지고 분석해 본 다면 조금 더 유의미한 분석을 할 수 있을 것 같다는 생각이 들었다.</a:t>
            </a:r>
          </a:p>
          <a:p>
            <a:pPr marL="150394" indent="-150394">
              <a:buSzPct val="100000"/>
              <a:buChar char="-"/>
            </a:pPr>
            <a:r>
              <a:t>시간과 경험의 부족으로 이번 분석에서는 차대사람 교통사고로 인한 노인사망사건 유형의 관해서만 분석을 하게 되었는데, 향후에 교통사고의 여러 유형과 전연령층을 대상으로 조사하고 분석해 본다면 조금 더 유의미한 결과를 도출할 수 있지않을까 라는 궁금증을 남기게 되었다.</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3" name="Shape 603"/>
          <p:cNvSpPr/>
          <p:nvPr>
            <p:ph type="sldImg"/>
          </p:nvPr>
        </p:nvSpPr>
        <p:spPr>
          <a:prstGeom prst="rect">
            <a:avLst/>
          </a:prstGeom>
        </p:spPr>
        <p:txBody>
          <a:bodyPr/>
          <a:lstStyle/>
          <a:p>
            <a:pPr/>
          </a:p>
        </p:txBody>
      </p:sp>
      <p:sp>
        <p:nvSpPr>
          <p:cNvPr id="604" name="Shape 604"/>
          <p:cNvSpPr/>
          <p:nvPr>
            <p:ph type="body" sz="quarter" idx="1"/>
          </p:nvPr>
        </p:nvSpPr>
        <p:spPr>
          <a:prstGeom prst="rect">
            <a:avLst/>
          </a:prstGeom>
        </p:spPr>
        <p:txBody>
          <a:bodyPr/>
          <a:lstStyle/>
          <a:p>
            <a:pPr/>
            <a:r>
              <a:t>본 프로젝트는 공공데이터를 수집하여 Pandas, Numpy, Beautiful Soup분석 기법으로 지역별 노인교통사고 사망자 현황을 분석하여 matplotlib,seaborn,FOLIUM 패키지로 시각화 하였습니다. </a:t>
            </a:r>
          </a:p>
          <a:p>
            <a:pPr/>
          </a:p>
          <a:p>
            <a:pPr/>
            <a:r>
              <a:t>분석 결과 연령대별 사상자수 대비 사망자 비율은 65세 이상 즉, 노인이 가장 높게 나왔습니다.  &gt;&gt; 노인 픽토그램</a:t>
            </a:r>
          </a:p>
          <a:p>
            <a:pPr/>
          </a:p>
          <a:p>
            <a:pPr/>
            <a:r>
              <a:t>10만명당 노인사망자수 비율이 가장 높은 지역은 제주,충남,전남 순으로 나타났습니다. 특히 제주도는 10만명당 노인 교통사망자수가 노인인구 비율보다 높은 수치로 나온 유일한 지역이었습니다.  하지만 제주는 앞서 언급하였듯이 제주만의 특성이 상대적으로 강할것이라고 짐작하여 차 순위인 충남과 전남의 노인교통사고 사망현황을 함께 분석했습니다.</a:t>
            </a:r>
          </a:p>
          <a:p>
            <a:pPr/>
          </a:p>
          <a:p>
            <a:pPr/>
            <a:r>
              <a:t>그 결과 세지역의 사고 유형별 노인교통사고 사망 발생건수를 확인하면 횡단중의 비율이 가장 높았습니다. 횡단중은 무단횡단을 포함하여 모든 횡단을 하는 과정에서 발생하는 사망사고를 의미합니다.</a:t>
            </a:r>
          </a:p>
          <a:p>
            <a:pPr/>
          </a:p>
          <a:p>
            <a:pPr/>
            <a:r>
              <a:t>그 중에서도 세부적으로 월요일에 가장 높은 사망자수를 기록했습니다. 월별로는 제주는 3월, 전남과 충남은 10월에 가장 높은 사망자수를 기록하였습니다. 시간대별로 제주는 오전6시와 10시 사이 전남과 충남은 18시와 20시에 가장 높은 사망자수를 기록했습니다. 이런 점에서 10월부터 일몰시간이 18시 이전으로 빨라지는 점이 사망사고 발생빈도에 영향을 준다고 해석해 볼수 있었습니다.</a:t>
            </a:r>
          </a:p>
          <a:p>
            <a:pPr/>
          </a:p>
          <a:p>
            <a:pPr/>
            <a:r>
              <a:t>이러한 노인교통사고 사망자 현황을 분석하고 난 후 이 점과 연관해서 생각해 볼 요소로 지역별 응급실 현황을 알아보았습니다.</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Shape 230"/>
          <p:cNvSpPr/>
          <p:nvPr>
            <p:ph type="sldImg"/>
          </p:nvPr>
        </p:nvSpPr>
        <p:spPr>
          <a:prstGeom prst="rect">
            <a:avLst/>
          </a:prstGeom>
        </p:spPr>
        <p:txBody>
          <a:bodyPr/>
          <a:lstStyle/>
          <a:p>
            <a:pPr/>
          </a:p>
        </p:txBody>
      </p:sp>
      <p:sp>
        <p:nvSpPr>
          <p:cNvPr id="231" name="Shape 231"/>
          <p:cNvSpPr/>
          <p:nvPr>
            <p:ph type="body" sz="quarter" idx="1"/>
          </p:nvPr>
        </p:nvSpPr>
        <p:spPr>
          <a:prstGeom prst="rect">
            <a:avLst/>
          </a:prstGeom>
        </p:spPr>
        <p:txBody>
          <a:bodyPr/>
          <a:lstStyle/>
          <a:p>
            <a:pPr/>
            <a:r>
              <a:t>저희 팀은 수업한 내용을 리뷰하면서 프로젝트를 진행하는 것에 큰 의의를 두었습니다. </a:t>
            </a:r>
          </a:p>
          <a:p>
            <a:pPr/>
            <a:r>
              <a:t>팀원들 모두 다 같이 데이터 수집, 전처리, 시각화 각 파트별로 코드를 만들어보고 더 좋은 코드를 사용하는 방향으로 프로젝트를 진행했습니다.</a:t>
            </a:r>
          </a:p>
          <a:p>
            <a:pPr/>
            <a:r>
              <a:t>화면에 보이는 팀원 개개인에 해당되는 내용은 주도적으로 참여한 내용을 중점으로 표시한 부분인 점 참고 부탁드립니다.</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Shape 242"/>
          <p:cNvSpPr/>
          <p:nvPr>
            <p:ph type="sldImg"/>
          </p:nvPr>
        </p:nvSpPr>
        <p:spPr>
          <a:prstGeom prst="rect">
            <a:avLst/>
          </a:prstGeom>
        </p:spPr>
        <p:txBody>
          <a:bodyPr/>
          <a:lstStyle/>
          <a:p>
            <a:pPr/>
          </a:p>
        </p:txBody>
      </p:sp>
      <p:sp>
        <p:nvSpPr>
          <p:cNvPr id="243" name="Shape 243"/>
          <p:cNvSpPr/>
          <p:nvPr>
            <p:ph type="body" sz="quarter" idx="1"/>
          </p:nvPr>
        </p:nvSpPr>
        <p:spPr>
          <a:prstGeom prst="rect">
            <a:avLst/>
          </a:prstGeom>
        </p:spPr>
        <p:txBody>
          <a:bodyPr/>
          <a:lstStyle/>
          <a:p>
            <a:pPr/>
            <a:r>
              <a:t>저희 프로젝트의 일정과 활동 내용은 다음과 같습니다.</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r>
              <a:t>저희가 분석한 주요 원데이터를 살펴보면 지역별 인구현황은 통계청 , 노인교통사고 관련 데이터는 교통사고분석 시스템인 Taas에서 데이터를 수집하여 사용하였습니다. </a:t>
            </a:r>
          </a:p>
          <a:p>
            <a:pPr/>
            <a:r>
              <a:t>그 밖의 다른 원데이터들은 공공데이터 포털과 지자체 사이트에서 수집하여 분석을 진행했습니다.  또한 아래에 보이는 병원과 사고다발 지역 거리 데이터는 직접 수집하였습니다.</a:t>
            </a:r>
          </a:p>
          <a:p>
            <a:pPr/>
          </a:p>
          <a:p>
            <a:pPr/>
            <a:r>
              <a:t>데이터 명세를 보시면 이번 프로젝트는 2019년을 기준으로 분석을 진행하였습니다. 그 이유는 가장 최근 데이터 중 2020년도는 코로나 상황으로 교통사고 관련 분석데이터의 정확도가 다소 떨어진 거라는 판단 하에 2019년을 기준으로 프로젝트를 진행하였습니다.</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Shape 272"/>
          <p:cNvSpPr/>
          <p:nvPr>
            <p:ph type="sldImg"/>
          </p:nvPr>
        </p:nvSpPr>
        <p:spPr>
          <a:prstGeom prst="rect">
            <a:avLst/>
          </a:prstGeom>
        </p:spPr>
        <p:txBody>
          <a:bodyPr/>
          <a:lstStyle/>
          <a:p>
            <a:pPr/>
          </a:p>
        </p:txBody>
      </p:sp>
      <p:sp>
        <p:nvSpPr>
          <p:cNvPr id="273" name="Shape 273"/>
          <p:cNvSpPr/>
          <p:nvPr>
            <p:ph type="body" sz="quarter" idx="1"/>
          </p:nvPr>
        </p:nvSpPr>
        <p:spPr>
          <a:prstGeom prst="rect">
            <a:avLst/>
          </a:prstGeom>
        </p:spPr>
        <p:txBody>
          <a:bodyPr/>
          <a:lstStyle/>
          <a:p>
            <a:pPr>
              <a:defRPr sz="1700"/>
            </a:pPr>
            <a:r>
              <a:t>원데이터를 수집하여 분석을 위한 전 처리 과정을 간략하게 설명드리면  </a:t>
            </a:r>
          </a:p>
          <a:p>
            <a:pPr>
              <a:defRPr sz="1700"/>
            </a:pPr>
            <a:r>
              <a:t>전국 연령층별 교통사고 사상자 데이터를 쥬피터 노트북으로 불러온 다음, 제일 먼저 결측값을 제거하고 연령층별로 인덱스를 설정해주었습니다. </a:t>
            </a:r>
          </a:p>
          <a:p>
            <a:pPr>
              <a:defRPr sz="1700"/>
            </a:pPr>
            <a:r>
              <a:t>그런 다음 사상자수와 부상자수를 따로 추출하고 추가적으로 사상자수 대비 사망자 비율을 소수점 둘째자리까지 구하였습니다.</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Shape 293"/>
          <p:cNvSpPr/>
          <p:nvPr>
            <p:ph type="sldImg"/>
          </p:nvPr>
        </p:nvSpPr>
        <p:spPr>
          <a:prstGeom prst="rect">
            <a:avLst/>
          </a:prstGeom>
        </p:spPr>
        <p:txBody>
          <a:bodyPr/>
          <a:lstStyle/>
          <a:p>
            <a:pPr/>
          </a:p>
        </p:txBody>
      </p:sp>
      <p:sp>
        <p:nvSpPr>
          <p:cNvPr id="294" name="Shape 294"/>
          <p:cNvSpPr/>
          <p:nvPr>
            <p:ph type="body" sz="quarter" idx="1"/>
          </p:nvPr>
        </p:nvSpPr>
        <p:spPr>
          <a:prstGeom prst="rect">
            <a:avLst/>
          </a:prstGeom>
        </p:spPr>
        <p:txBody>
          <a:bodyPr/>
          <a:lstStyle/>
          <a:p>
            <a:pPr/>
            <a:r>
              <a:t>사고유형별 노인 교통사고 사망자 데이터에서는 결측치인 –(하이픈)을 0으로 바꿔주었고, </a:t>
            </a:r>
          </a:p>
          <a:p>
            <a:pPr/>
            <a:r>
              <a:t>그 다음 앞부분에 있는 0행에서 3행까지 데이터를 지우고 원본을 반영하여 데이터 전처리를 수행하였습니다.</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Shape 314"/>
          <p:cNvSpPr/>
          <p:nvPr>
            <p:ph type="sldImg"/>
          </p:nvPr>
        </p:nvSpPr>
        <p:spPr>
          <a:prstGeom prst="rect">
            <a:avLst/>
          </a:prstGeom>
        </p:spPr>
        <p:txBody>
          <a:bodyPr/>
          <a:lstStyle/>
          <a:p>
            <a:pPr/>
          </a:p>
        </p:txBody>
      </p:sp>
      <p:sp>
        <p:nvSpPr>
          <p:cNvPr id="315" name="Shape 315"/>
          <p:cNvSpPr/>
          <p:nvPr>
            <p:ph type="body" sz="quarter" idx="1"/>
          </p:nvPr>
        </p:nvSpPr>
        <p:spPr>
          <a:prstGeom prst="rect">
            <a:avLst/>
          </a:prstGeom>
        </p:spPr>
        <p:txBody>
          <a:bodyPr/>
          <a:lstStyle/>
          <a:p>
            <a:pPr/>
            <a:r>
              <a:t>지역 및 연령별 인구 수 데이터에서는 </a:t>
            </a:r>
          </a:p>
          <a:p>
            <a:pPr/>
            <a:r>
              <a:t>65세 이상, 지자체 인구수를 구하고 바로 전페이지에서 보여 드렸던 차대사람 교통사고의 합계를 사망자수로 생성하였습니다. </a:t>
            </a:r>
          </a:p>
          <a:p>
            <a:pPr/>
            <a:r>
              <a:t>다음으로 이 위에 보이는 코드로 노인인구비율과 10만명당 노인 사망자수를 계산하여 각각 열에 추가하여 분석을 진행하였습니다.</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Shape 331"/>
          <p:cNvSpPr/>
          <p:nvPr>
            <p:ph type="sldImg"/>
          </p:nvPr>
        </p:nvSpPr>
        <p:spPr>
          <a:prstGeom prst="rect">
            <a:avLst/>
          </a:prstGeom>
        </p:spPr>
        <p:txBody>
          <a:bodyPr/>
          <a:lstStyle/>
          <a:p>
            <a:pPr/>
          </a:p>
        </p:txBody>
      </p:sp>
      <p:sp>
        <p:nvSpPr>
          <p:cNvPr id="332" name="Shape 332"/>
          <p:cNvSpPr/>
          <p:nvPr>
            <p:ph type="body" sz="quarter" idx="1"/>
          </p:nvPr>
        </p:nvSpPr>
        <p:spPr>
          <a:prstGeom prst="rect">
            <a:avLst/>
          </a:prstGeom>
        </p:spPr>
        <p:txBody>
          <a:bodyPr/>
          <a:lstStyle/>
          <a:p>
            <a:pPr/>
            <a:r>
              <a:t>요일 별 노인 교통사고 사망자 데이터에서는 </a:t>
            </a:r>
          </a:p>
          <a:p>
            <a:pPr/>
            <a:r>
              <a:t>인덱스명을 시도로 바꿔준 뒤 10만명당 사망자 수 top3 지역인 충남, 전남, 제주의 요일 별 사망자 수만 수집했습니다.</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제목">
    <p:spTree>
      <p:nvGrpSpPr>
        <p:cNvPr id="1" name=""/>
        <p:cNvGrpSpPr/>
        <p:nvPr/>
      </p:nvGrpSpPr>
      <p:grpSpPr>
        <a:xfrm>
          <a:off x="0" y="0"/>
          <a:ext cx="0" cy="0"/>
          <a:chOff x="0" y="0"/>
          <a:chExt cx="0" cy="0"/>
        </a:xfrm>
      </p:grpSpPr>
      <p:sp>
        <p:nvSpPr>
          <p:cNvPr id="11" name="본문 첫 번째 줄…"/>
          <p:cNvSpPr txBox="1"/>
          <p:nvPr>
            <p:ph type="body" sz="quarter" idx="1" hasCustomPrompt="1"/>
          </p:nvPr>
        </p:nvSpPr>
        <p:spPr>
          <a:xfrm>
            <a:off x="698500" y="8657487"/>
            <a:ext cx="11607801" cy="461061"/>
          </a:xfrm>
          <a:prstGeom prst="rect">
            <a:avLst/>
          </a:prstGeom>
        </p:spPr>
        <p:txBody>
          <a:bodyPr anchor="b"/>
          <a:lstStyle>
            <a:lvl1pPr marL="0" indent="0" defTabSz="510708">
              <a:lnSpc>
                <a:spcPct val="100000"/>
              </a:lnSpc>
              <a:spcBef>
                <a:spcPts val="0"/>
              </a:spcBef>
              <a:buSzTx/>
              <a:buNone/>
              <a:defRPr b="1" sz="2000"/>
            </a:lvl1pPr>
            <a:lvl2pPr marL="635000" indent="-254000" defTabSz="510708">
              <a:lnSpc>
                <a:spcPct val="100000"/>
              </a:lnSpc>
              <a:spcBef>
                <a:spcPts val="0"/>
              </a:spcBef>
              <a:defRPr b="1" sz="2000"/>
            </a:lvl2pPr>
            <a:lvl3pPr marL="1016000" indent="-254000" defTabSz="510708">
              <a:lnSpc>
                <a:spcPct val="100000"/>
              </a:lnSpc>
              <a:spcBef>
                <a:spcPts val="0"/>
              </a:spcBef>
              <a:defRPr b="1" sz="2000"/>
            </a:lvl3pPr>
            <a:lvl4pPr marL="1397000" indent="-254000" defTabSz="510708">
              <a:lnSpc>
                <a:spcPct val="100000"/>
              </a:lnSpc>
              <a:spcBef>
                <a:spcPts val="0"/>
              </a:spcBef>
              <a:defRPr b="1" sz="2000"/>
            </a:lvl4pPr>
            <a:lvl5pPr marL="1778000" indent="-254000" defTabSz="510708">
              <a:lnSpc>
                <a:spcPct val="100000"/>
              </a:lnSpc>
              <a:spcBef>
                <a:spcPts val="0"/>
              </a:spcBef>
              <a:defRPr b="1" sz="2000"/>
            </a:lvl5pPr>
          </a:lstStyle>
          <a:p>
            <a:pPr/>
            <a:r>
              <a:t>저자 및 날짜</a:t>
            </a:r>
          </a:p>
          <a:p>
            <a:pPr lvl="1"/>
            <a:r>
              <a:t/>
            </a:r>
          </a:p>
          <a:p>
            <a:pPr lvl="2"/>
            <a:r>
              <a:t/>
            </a:r>
          </a:p>
          <a:p>
            <a:pPr lvl="3"/>
            <a:r>
              <a:t/>
            </a:r>
          </a:p>
          <a:p>
            <a:pPr lvl="4"/>
            <a:r>
              <a:t/>
            </a:r>
          </a:p>
        </p:txBody>
      </p:sp>
      <p:sp>
        <p:nvSpPr>
          <p:cNvPr id="12" name="프레젠테이션 제목"/>
          <p:cNvSpPr txBox="1"/>
          <p:nvPr>
            <p:ph type="title" hasCustomPrompt="1"/>
          </p:nvPr>
        </p:nvSpPr>
        <p:spPr>
          <a:xfrm>
            <a:off x="698500" y="1854200"/>
            <a:ext cx="11609058" cy="3302000"/>
          </a:xfrm>
          <a:prstGeom prst="rect">
            <a:avLst/>
          </a:prstGeom>
        </p:spPr>
        <p:txBody>
          <a:bodyPr anchor="b"/>
          <a:lstStyle>
            <a:lvl1pPr>
              <a:defRPr spc="-164" sz="8200"/>
            </a:lvl1pPr>
          </a:lstStyle>
          <a:p>
            <a:pPr/>
            <a:r>
              <a:t>프레젠테이션 제목</a:t>
            </a:r>
          </a:p>
        </p:txBody>
      </p:sp>
      <p:sp>
        <p:nvSpPr>
          <p:cNvPr id="13" name="본문 첫 번째 줄…"/>
          <p:cNvSpPr txBox="1"/>
          <p:nvPr>
            <p:ph type="body" sz="quarter" idx="21" hasCustomPrompt="1"/>
          </p:nvPr>
        </p:nvSpPr>
        <p:spPr>
          <a:xfrm>
            <a:off x="698500" y="5105400"/>
            <a:ext cx="11607800" cy="1456399"/>
          </a:xfrm>
          <a:prstGeom prst="rect">
            <a:avLst/>
          </a:prstGeom>
        </p:spPr>
        <p:txBody>
          <a:bodyPr/>
          <a:lstStyle>
            <a:lvl1pPr marL="0" indent="0" defTabSz="587022">
              <a:lnSpc>
                <a:spcPct val="100000"/>
              </a:lnSpc>
              <a:spcBef>
                <a:spcPts val="0"/>
              </a:spcBef>
              <a:buSzTx/>
              <a:buNone/>
              <a:defRPr b="1" sz="3800"/>
            </a:lvl1pPr>
          </a:lstStyle>
          <a:p>
            <a:pPr/>
            <a:r>
              <a:t>프레젠테이션 부제</a:t>
            </a:r>
          </a:p>
        </p:txBody>
      </p:sp>
      <p:sp>
        <p:nvSpPr>
          <p:cNvPr id="14" name="슬라이드 번호"/>
          <p:cNvSpPr txBox="1"/>
          <p:nvPr>
            <p:ph type="sldNum" sz="quarter" idx="2"/>
          </p:nvPr>
        </p:nvSpPr>
        <p:spPr>
          <a:xfrm>
            <a:off x="6353454" y="9220200"/>
            <a:ext cx="297892" cy="28747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내역서">
    <p:spTree>
      <p:nvGrpSpPr>
        <p:cNvPr id="1" name=""/>
        <p:cNvGrpSpPr/>
        <p:nvPr/>
      </p:nvGrpSpPr>
      <p:grpSpPr>
        <a:xfrm>
          <a:off x="0" y="0"/>
          <a:ext cx="0" cy="0"/>
          <a:chOff x="0" y="0"/>
          <a:chExt cx="0" cy="0"/>
        </a:xfrm>
      </p:grpSpPr>
      <p:sp>
        <p:nvSpPr>
          <p:cNvPr id="98" name="본문 첫 번째 줄…"/>
          <p:cNvSpPr txBox="1"/>
          <p:nvPr>
            <p:ph type="body" sz="half" idx="1" hasCustomPrompt="1"/>
          </p:nvPr>
        </p:nvSpPr>
        <p:spPr>
          <a:xfrm>
            <a:off x="698500" y="3568700"/>
            <a:ext cx="11607800" cy="2617789"/>
          </a:xfrm>
          <a:prstGeom prst="rect">
            <a:avLst/>
          </a:prstGeom>
        </p:spPr>
        <p:txBody>
          <a:bodyPr anchor="ctr"/>
          <a:lstStyle>
            <a:lvl1pPr marL="0" indent="0" algn="ctr">
              <a:lnSpc>
                <a:spcPct val="80000"/>
              </a:lnSpc>
              <a:spcBef>
                <a:spcPts val="0"/>
              </a:spcBef>
              <a:buSzTx/>
              <a:buNone/>
              <a:defRPr spc="-164" sz="8200">
                <a:latin typeface="Helvetica Neue Medium"/>
                <a:ea typeface="Helvetica Neue Medium"/>
                <a:cs typeface="Helvetica Neue Medium"/>
                <a:sym typeface="Helvetica Neue Medium"/>
              </a:defRPr>
            </a:lvl1pPr>
            <a:lvl2pPr marL="0" indent="0" algn="ctr">
              <a:lnSpc>
                <a:spcPct val="80000"/>
              </a:lnSpc>
              <a:spcBef>
                <a:spcPts val="0"/>
              </a:spcBef>
              <a:buSzTx/>
              <a:buNone/>
              <a:defRPr spc="-164" sz="8200">
                <a:latin typeface="Helvetica Neue Medium"/>
                <a:ea typeface="Helvetica Neue Medium"/>
                <a:cs typeface="Helvetica Neue Medium"/>
                <a:sym typeface="Helvetica Neue Medium"/>
              </a:defRPr>
            </a:lvl2pPr>
            <a:lvl3pPr marL="0" indent="0" algn="ctr">
              <a:lnSpc>
                <a:spcPct val="80000"/>
              </a:lnSpc>
              <a:spcBef>
                <a:spcPts val="0"/>
              </a:spcBef>
              <a:buSzTx/>
              <a:buNone/>
              <a:defRPr spc="-164" sz="8200">
                <a:latin typeface="Helvetica Neue Medium"/>
                <a:ea typeface="Helvetica Neue Medium"/>
                <a:cs typeface="Helvetica Neue Medium"/>
                <a:sym typeface="Helvetica Neue Medium"/>
              </a:defRPr>
            </a:lvl3pPr>
            <a:lvl4pPr marL="0" indent="0" algn="ctr">
              <a:lnSpc>
                <a:spcPct val="80000"/>
              </a:lnSpc>
              <a:spcBef>
                <a:spcPts val="0"/>
              </a:spcBef>
              <a:buSzTx/>
              <a:buNone/>
              <a:defRPr spc="-164" sz="8200">
                <a:latin typeface="Helvetica Neue Medium"/>
                <a:ea typeface="Helvetica Neue Medium"/>
                <a:cs typeface="Helvetica Neue Medium"/>
                <a:sym typeface="Helvetica Neue Medium"/>
              </a:defRPr>
            </a:lvl4pPr>
            <a:lvl5pPr marL="0" indent="0" algn="ctr">
              <a:lnSpc>
                <a:spcPct val="80000"/>
              </a:lnSpc>
              <a:spcBef>
                <a:spcPts val="0"/>
              </a:spcBef>
              <a:buSzTx/>
              <a:buNone/>
              <a:defRPr spc="-164" sz="8200">
                <a:latin typeface="Helvetica Neue Medium"/>
                <a:ea typeface="Helvetica Neue Medium"/>
                <a:cs typeface="Helvetica Neue Medium"/>
                <a:sym typeface="Helvetica Neue Medium"/>
              </a:defRPr>
            </a:lvl5pPr>
          </a:lstStyle>
          <a:p>
            <a:pPr/>
            <a:r>
              <a:t>내역서</a:t>
            </a:r>
          </a:p>
          <a:p>
            <a:pPr lvl="1"/>
            <a:r>
              <a:t/>
            </a:r>
          </a:p>
          <a:p>
            <a:pPr lvl="2"/>
            <a:r>
              <a:t/>
            </a:r>
          </a:p>
          <a:p>
            <a:pPr lvl="3"/>
            <a:r>
              <a:t/>
            </a:r>
          </a:p>
          <a:p>
            <a:pPr lvl="4"/>
            <a:r>
              <a:t/>
            </a:r>
          </a:p>
        </p:txBody>
      </p:sp>
      <p:sp>
        <p:nvSpPr>
          <p:cNvPr id="99"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중요한 사실">
    <p:spTree>
      <p:nvGrpSpPr>
        <p:cNvPr id="1" name=""/>
        <p:cNvGrpSpPr/>
        <p:nvPr/>
      </p:nvGrpSpPr>
      <p:grpSpPr>
        <a:xfrm>
          <a:off x="0" y="0"/>
          <a:ext cx="0" cy="0"/>
          <a:chOff x="0" y="0"/>
          <a:chExt cx="0" cy="0"/>
        </a:xfrm>
      </p:grpSpPr>
      <p:sp>
        <p:nvSpPr>
          <p:cNvPr id="106" name="본문 첫 번째 줄…"/>
          <p:cNvSpPr txBox="1"/>
          <p:nvPr>
            <p:ph type="body" sz="quarter" idx="1" hasCustomPrompt="1"/>
          </p:nvPr>
        </p:nvSpPr>
        <p:spPr>
          <a:xfrm>
            <a:off x="698500" y="6209979"/>
            <a:ext cx="11607800" cy="671804"/>
          </a:xfrm>
          <a:prstGeom prst="rect">
            <a:avLst/>
          </a:prstGeom>
        </p:spPr>
        <p:txBody>
          <a:bodyPr/>
          <a:lstStyle>
            <a:lvl1pPr marL="0" indent="0" algn="ctr" defTabSz="1612553">
              <a:lnSpc>
                <a:spcPct val="100000"/>
              </a:lnSpc>
              <a:spcBef>
                <a:spcPts val="0"/>
              </a:spcBef>
              <a:buSzTx/>
              <a:buNone/>
              <a:defRPr b="1" sz="3500"/>
            </a:lvl1pPr>
            <a:lvl2pPr marL="825500" indent="-444500" algn="ctr" defTabSz="1612553">
              <a:lnSpc>
                <a:spcPct val="100000"/>
              </a:lnSpc>
              <a:spcBef>
                <a:spcPts val="0"/>
              </a:spcBef>
              <a:defRPr b="1" sz="3500"/>
            </a:lvl2pPr>
            <a:lvl3pPr marL="1206500" indent="-444500" algn="ctr" defTabSz="1612553">
              <a:lnSpc>
                <a:spcPct val="100000"/>
              </a:lnSpc>
              <a:spcBef>
                <a:spcPts val="0"/>
              </a:spcBef>
              <a:defRPr b="1" sz="3500"/>
            </a:lvl3pPr>
            <a:lvl4pPr marL="1587500" indent="-444500" algn="ctr" defTabSz="1612553">
              <a:lnSpc>
                <a:spcPct val="100000"/>
              </a:lnSpc>
              <a:spcBef>
                <a:spcPts val="0"/>
              </a:spcBef>
              <a:defRPr b="1" sz="3500"/>
            </a:lvl4pPr>
            <a:lvl5pPr marL="1968500" indent="-444500" algn="ctr" defTabSz="1612553">
              <a:lnSpc>
                <a:spcPct val="100000"/>
              </a:lnSpc>
              <a:spcBef>
                <a:spcPts val="0"/>
              </a:spcBef>
              <a:defRPr b="1" sz="3500"/>
            </a:lvl5pPr>
          </a:lstStyle>
          <a:p>
            <a:pPr/>
            <a:r>
              <a:t>사실 정보</a:t>
            </a:r>
          </a:p>
          <a:p>
            <a:pPr lvl="1"/>
            <a:r>
              <a:t/>
            </a:r>
          </a:p>
          <a:p>
            <a:pPr lvl="2"/>
            <a:r>
              <a:t/>
            </a:r>
          </a:p>
          <a:p>
            <a:pPr lvl="3"/>
            <a:r>
              <a:t/>
            </a:r>
          </a:p>
          <a:p>
            <a:pPr lvl="4"/>
            <a:r>
              <a:t/>
            </a:r>
          </a:p>
        </p:txBody>
      </p:sp>
      <p:sp>
        <p:nvSpPr>
          <p:cNvPr id="107" name="본문 첫 번째 줄…"/>
          <p:cNvSpPr txBox="1"/>
          <p:nvPr>
            <p:ph type="body" idx="21" hasCustomPrompt="1"/>
          </p:nvPr>
        </p:nvSpPr>
        <p:spPr>
          <a:xfrm>
            <a:off x="698500" y="999065"/>
            <a:ext cx="11607800" cy="5210916"/>
          </a:xfrm>
          <a:prstGeom prst="rect">
            <a:avLst/>
          </a:prstGeom>
        </p:spPr>
        <p:txBody>
          <a:bodyPr anchor="b"/>
          <a:lstStyle/>
          <a:p>
            <a:pPr lvl="4" marL="0" indent="1207008" algn="ctr" defTabSz="762929">
              <a:lnSpc>
                <a:spcPct val="80000"/>
              </a:lnSpc>
              <a:spcBef>
                <a:spcPts val="0"/>
              </a:spcBef>
              <a:buSzTx/>
              <a:buNone/>
              <a:defRPr b="1" spc="-88" sz="7744"/>
            </a:pPr>
            <a:r>
              <a:t>100%
</a:t>
            </a:r>
          </a:p>
        </p:txBody>
      </p:sp>
      <p:sp>
        <p:nvSpPr>
          <p:cNvPr id="108"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인용">
    <p:spTree>
      <p:nvGrpSpPr>
        <p:cNvPr id="1" name=""/>
        <p:cNvGrpSpPr/>
        <p:nvPr/>
      </p:nvGrpSpPr>
      <p:grpSpPr>
        <a:xfrm>
          <a:off x="0" y="0"/>
          <a:ext cx="0" cy="0"/>
          <a:chOff x="0" y="0"/>
          <a:chExt cx="0" cy="0"/>
        </a:xfrm>
      </p:grpSpPr>
      <p:sp>
        <p:nvSpPr>
          <p:cNvPr id="115" name="본문 첫 번째 줄…"/>
          <p:cNvSpPr txBox="1"/>
          <p:nvPr>
            <p:ph type="body" sz="half" idx="1" hasCustomPrompt="1"/>
          </p:nvPr>
        </p:nvSpPr>
        <p:spPr>
          <a:xfrm>
            <a:off x="736600" y="3721100"/>
            <a:ext cx="11531600" cy="2324100"/>
          </a:xfrm>
          <a:prstGeom prst="rect">
            <a:avLst/>
          </a:prstGeom>
        </p:spPr>
        <p:txBody>
          <a:bodyPr anchor="ctr"/>
          <a:lstStyle>
            <a:lvl1pPr marL="342900" indent="-228600">
              <a:spcBef>
                <a:spcPts val="0"/>
              </a:spcBef>
              <a:buSzTx/>
              <a:buNone/>
              <a:defRPr spc="-119" sz="6000">
                <a:latin typeface="Helvetica Neue Medium"/>
                <a:ea typeface="Helvetica Neue Medium"/>
                <a:cs typeface="Helvetica Neue Medium"/>
                <a:sym typeface="Helvetica Neue Medium"/>
              </a:defRPr>
            </a:lvl1pPr>
            <a:lvl2pPr marL="342900" indent="114300">
              <a:spcBef>
                <a:spcPts val="0"/>
              </a:spcBef>
              <a:buSzTx/>
              <a:buNone/>
              <a:defRPr spc="-119" sz="6000">
                <a:latin typeface="Helvetica Neue Medium"/>
                <a:ea typeface="Helvetica Neue Medium"/>
                <a:cs typeface="Helvetica Neue Medium"/>
                <a:sym typeface="Helvetica Neue Medium"/>
              </a:defRPr>
            </a:lvl2pPr>
            <a:lvl3pPr marL="342900" indent="114300">
              <a:spcBef>
                <a:spcPts val="0"/>
              </a:spcBef>
              <a:buSzTx/>
              <a:buNone/>
              <a:defRPr spc="-119" sz="6000">
                <a:latin typeface="Helvetica Neue Medium"/>
                <a:ea typeface="Helvetica Neue Medium"/>
                <a:cs typeface="Helvetica Neue Medium"/>
                <a:sym typeface="Helvetica Neue Medium"/>
              </a:defRPr>
            </a:lvl3pPr>
            <a:lvl4pPr marL="342900" indent="114300">
              <a:spcBef>
                <a:spcPts val="0"/>
              </a:spcBef>
              <a:buSzTx/>
              <a:buNone/>
              <a:defRPr spc="-119" sz="6000">
                <a:latin typeface="Helvetica Neue Medium"/>
                <a:ea typeface="Helvetica Neue Medium"/>
                <a:cs typeface="Helvetica Neue Medium"/>
                <a:sym typeface="Helvetica Neue Medium"/>
              </a:defRPr>
            </a:lvl4pPr>
            <a:lvl5pPr marL="342900" indent="114300">
              <a:spcBef>
                <a:spcPts val="0"/>
              </a:spcBef>
              <a:buSzTx/>
              <a:buNone/>
              <a:defRPr spc="-119" sz="6000">
                <a:latin typeface="Helvetica Neue Medium"/>
                <a:ea typeface="Helvetica Neue Medium"/>
                <a:cs typeface="Helvetica Neue Medium"/>
                <a:sym typeface="Helvetica Neue Medium"/>
              </a:defRPr>
            </a:lvl5pPr>
          </a:lstStyle>
          <a:p>
            <a:pPr/>
            <a:r>
              <a:t>“멋진 인용구”</a:t>
            </a:r>
          </a:p>
          <a:p>
            <a:pPr lvl="1"/>
            <a:r>
              <a:t/>
            </a:r>
          </a:p>
          <a:p>
            <a:pPr lvl="2"/>
            <a:r>
              <a:t/>
            </a:r>
          </a:p>
          <a:p>
            <a:pPr lvl="3"/>
            <a:r>
              <a:t/>
            </a:r>
          </a:p>
          <a:p>
            <a:pPr lvl="4"/>
            <a:r>
              <a:t/>
            </a:r>
          </a:p>
        </p:txBody>
      </p:sp>
      <p:sp>
        <p:nvSpPr>
          <p:cNvPr id="116" name="속성"/>
          <p:cNvSpPr txBox="1"/>
          <p:nvPr>
            <p:ph type="body" sz="quarter" idx="21" hasCustomPrompt="1"/>
          </p:nvPr>
        </p:nvSpPr>
        <p:spPr>
          <a:xfrm>
            <a:off x="1219200" y="6426199"/>
            <a:ext cx="11049000" cy="461061"/>
          </a:xfrm>
          <a:prstGeom prst="rect">
            <a:avLst/>
          </a:prstGeom>
        </p:spPr>
        <p:txBody>
          <a:bodyPr/>
          <a:lstStyle>
            <a:lvl1pPr marL="0" indent="0" defTabSz="581151">
              <a:lnSpc>
                <a:spcPct val="100000"/>
              </a:lnSpc>
              <a:spcBef>
                <a:spcPts val="0"/>
              </a:spcBef>
              <a:buSzTx/>
              <a:buNone/>
              <a:defRPr b="1" sz="2300"/>
            </a:lvl1pPr>
          </a:lstStyle>
          <a:p>
            <a:pPr/>
            <a:r>
              <a:t>속성</a:t>
            </a:r>
          </a:p>
        </p:txBody>
      </p:sp>
      <p:sp>
        <p:nvSpPr>
          <p:cNvPr id="117"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사진 - 3장">
    <p:spTree>
      <p:nvGrpSpPr>
        <p:cNvPr id="1" name=""/>
        <p:cNvGrpSpPr/>
        <p:nvPr/>
      </p:nvGrpSpPr>
      <p:grpSpPr>
        <a:xfrm>
          <a:off x="0" y="0"/>
          <a:ext cx="0" cy="0"/>
          <a:chOff x="0" y="0"/>
          <a:chExt cx="0" cy="0"/>
        </a:xfrm>
      </p:grpSpPr>
      <p:sp>
        <p:nvSpPr>
          <p:cNvPr id="124" name="이미지"/>
          <p:cNvSpPr/>
          <p:nvPr>
            <p:ph type="pic" idx="21"/>
          </p:nvPr>
        </p:nvSpPr>
        <p:spPr>
          <a:xfrm>
            <a:off x="-2082800" y="687557"/>
            <a:ext cx="11165190" cy="8373893"/>
          </a:xfrm>
          <a:prstGeom prst="rect">
            <a:avLst/>
          </a:prstGeom>
        </p:spPr>
        <p:txBody>
          <a:bodyPr lIns="91439" tIns="45719" rIns="91439" bIns="45719">
            <a:noAutofit/>
          </a:bodyPr>
          <a:lstStyle/>
          <a:p>
            <a:pPr/>
          </a:p>
        </p:txBody>
      </p:sp>
      <p:sp>
        <p:nvSpPr>
          <p:cNvPr id="125" name="이미지"/>
          <p:cNvSpPr/>
          <p:nvPr>
            <p:ph type="pic" sz="half" idx="22"/>
          </p:nvPr>
        </p:nvSpPr>
        <p:spPr>
          <a:xfrm>
            <a:off x="6597650" y="292100"/>
            <a:ext cx="5740400" cy="4592321"/>
          </a:xfrm>
          <a:prstGeom prst="rect">
            <a:avLst/>
          </a:prstGeom>
        </p:spPr>
        <p:txBody>
          <a:bodyPr lIns="91439" tIns="45719" rIns="91439" bIns="45719">
            <a:noAutofit/>
          </a:bodyPr>
          <a:lstStyle/>
          <a:p>
            <a:pPr/>
          </a:p>
        </p:txBody>
      </p:sp>
      <p:sp>
        <p:nvSpPr>
          <p:cNvPr id="126" name="이미지"/>
          <p:cNvSpPr/>
          <p:nvPr>
            <p:ph type="pic" idx="23"/>
          </p:nvPr>
        </p:nvSpPr>
        <p:spPr>
          <a:xfrm>
            <a:off x="4984750" y="2749550"/>
            <a:ext cx="7937500" cy="9238276"/>
          </a:xfrm>
          <a:prstGeom prst="rect">
            <a:avLst/>
          </a:prstGeom>
        </p:spPr>
        <p:txBody>
          <a:bodyPr lIns="91439" tIns="45719" rIns="91439" bIns="45719">
            <a:noAutofit/>
          </a:bodyPr>
          <a:lstStyle/>
          <a:p>
            <a:pPr/>
          </a:p>
        </p:txBody>
      </p:sp>
      <p:sp>
        <p:nvSpPr>
          <p:cNvPr id="127"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사진">
    <p:spTree>
      <p:nvGrpSpPr>
        <p:cNvPr id="1" name=""/>
        <p:cNvGrpSpPr/>
        <p:nvPr/>
      </p:nvGrpSpPr>
      <p:grpSpPr>
        <a:xfrm>
          <a:off x="0" y="0"/>
          <a:ext cx="0" cy="0"/>
          <a:chOff x="0" y="0"/>
          <a:chExt cx="0" cy="0"/>
        </a:xfrm>
      </p:grpSpPr>
      <p:sp>
        <p:nvSpPr>
          <p:cNvPr id="134" name="886640052_3195x2556.jpeg"/>
          <p:cNvSpPr/>
          <p:nvPr>
            <p:ph type="pic" idx="21"/>
          </p:nvPr>
        </p:nvSpPr>
        <p:spPr>
          <a:xfrm>
            <a:off x="-1016000" y="-1054100"/>
            <a:ext cx="14427200" cy="11541760"/>
          </a:xfrm>
          <a:prstGeom prst="rect">
            <a:avLst/>
          </a:prstGeom>
        </p:spPr>
        <p:txBody>
          <a:bodyPr lIns="91439" tIns="45719" rIns="91439" bIns="45719">
            <a:noAutofit/>
          </a:bodyPr>
          <a:lstStyle/>
          <a:p>
            <a:pPr/>
          </a:p>
        </p:txBody>
      </p:sp>
      <p:sp>
        <p:nvSpPr>
          <p:cNvPr id="135" name="슬라이드 번호"/>
          <p:cNvSpPr txBox="1"/>
          <p:nvPr>
            <p:ph type="sldNum" sz="quarter" idx="2"/>
          </p:nvPr>
        </p:nvSpPr>
        <p:spPr>
          <a:xfrm>
            <a:off x="6353454" y="9220200"/>
            <a:ext cx="297892" cy="287479"/>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빈 페이지">
    <p:spTree>
      <p:nvGrpSpPr>
        <p:cNvPr id="1" name=""/>
        <p:cNvGrpSpPr/>
        <p:nvPr/>
      </p:nvGrpSpPr>
      <p:grpSpPr>
        <a:xfrm>
          <a:off x="0" y="0"/>
          <a:ext cx="0" cy="0"/>
          <a:chOff x="0" y="0"/>
          <a:chExt cx="0" cy="0"/>
        </a:xfrm>
      </p:grpSpPr>
      <p:sp>
        <p:nvSpPr>
          <p:cNvPr id="142"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제목">
    <p:spTree>
      <p:nvGrpSpPr>
        <p:cNvPr id="1" name=""/>
        <p:cNvGrpSpPr/>
        <p:nvPr/>
      </p:nvGrpSpPr>
      <p:grpSpPr>
        <a:xfrm>
          <a:off x="0" y="0"/>
          <a:ext cx="0" cy="0"/>
          <a:chOff x="0" y="0"/>
          <a:chExt cx="0" cy="0"/>
        </a:xfrm>
      </p:grpSpPr>
      <p:sp>
        <p:nvSpPr>
          <p:cNvPr id="149" name="프레젠테이션 제목"/>
          <p:cNvSpPr txBox="1"/>
          <p:nvPr>
            <p:ph type="title" hasCustomPrompt="1"/>
          </p:nvPr>
        </p:nvSpPr>
        <p:spPr>
          <a:xfrm>
            <a:off x="711200" y="2197100"/>
            <a:ext cx="11582400" cy="3302000"/>
          </a:xfrm>
          <a:prstGeom prst="rect">
            <a:avLst/>
          </a:prstGeom>
        </p:spPr>
        <p:txBody>
          <a:bodyPr anchor="b"/>
          <a:lstStyle>
            <a:lvl1pPr marL="1301750" indent="-1301750" algn="ctr" defTabSz="1739900">
              <a:buSzPct val="100000"/>
              <a:buFont typeface="Arial"/>
              <a:buChar char="•"/>
              <a:defRPr b="0" spc="-82" sz="8200">
                <a:latin typeface="Canela Bold"/>
                <a:ea typeface="Canela Bold"/>
                <a:cs typeface="Canela Bold"/>
                <a:sym typeface="Canela Bold"/>
              </a:defRPr>
            </a:lvl1pPr>
          </a:lstStyle>
          <a:p>
            <a:pPr/>
            <a:r>
              <a:t>프레젠테이션 제목</a:t>
            </a:r>
          </a:p>
        </p:txBody>
      </p:sp>
      <p:sp>
        <p:nvSpPr>
          <p:cNvPr id="150" name="본문 첫 번째 줄…"/>
          <p:cNvSpPr txBox="1"/>
          <p:nvPr>
            <p:ph type="body" sz="quarter" idx="1" hasCustomPrompt="1"/>
          </p:nvPr>
        </p:nvSpPr>
        <p:spPr>
          <a:xfrm>
            <a:off x="711200" y="5334000"/>
            <a:ext cx="11582400" cy="1455526"/>
          </a:xfrm>
          <a:prstGeom prst="rect">
            <a:avLst/>
          </a:prstGeom>
        </p:spPr>
        <p:txBody>
          <a:bodyPr/>
          <a:lstStyle>
            <a:lvl1pPr marL="603250" indent="-603250" algn="ctr" defTabSz="584200">
              <a:lnSpc>
                <a:spcPct val="100000"/>
              </a:lnSpc>
              <a:spcBef>
                <a:spcPts val="0"/>
              </a:spcBef>
              <a:buSzPct val="100000"/>
              <a:buFont typeface="Arial"/>
              <a:defRPr b="1" spc="-38" sz="3800">
                <a:latin typeface="AvenirNext-DemiBold"/>
                <a:ea typeface="AvenirNext-DemiBold"/>
                <a:cs typeface="AvenirNext-DemiBold"/>
                <a:sym typeface="AvenirNext-DemiBold"/>
              </a:defRPr>
            </a:lvl1pPr>
            <a:lvl2pPr marL="457200" indent="0" algn="ctr" defTabSz="584200">
              <a:lnSpc>
                <a:spcPct val="100000"/>
              </a:lnSpc>
              <a:spcBef>
                <a:spcPts val="0"/>
              </a:spcBef>
              <a:buSzPct val="100000"/>
              <a:buFont typeface="Arial"/>
              <a:defRPr b="1" spc="-38" sz="3800">
                <a:latin typeface="AvenirNext-DemiBold"/>
                <a:ea typeface="AvenirNext-DemiBold"/>
                <a:cs typeface="AvenirNext-DemiBold"/>
                <a:sym typeface="AvenirNext-DemiBold"/>
              </a:defRPr>
            </a:lvl2pPr>
            <a:lvl3pPr marL="914400" indent="0" algn="ctr" defTabSz="584200">
              <a:lnSpc>
                <a:spcPct val="100000"/>
              </a:lnSpc>
              <a:spcBef>
                <a:spcPts val="0"/>
              </a:spcBef>
              <a:buSzPct val="100000"/>
              <a:buFont typeface="Arial"/>
              <a:defRPr b="1" spc="-38" sz="3800">
                <a:latin typeface="AvenirNext-DemiBold"/>
                <a:ea typeface="AvenirNext-DemiBold"/>
                <a:cs typeface="AvenirNext-DemiBold"/>
                <a:sym typeface="AvenirNext-DemiBold"/>
              </a:defRPr>
            </a:lvl3pPr>
            <a:lvl4pPr marL="1371600" indent="0" algn="ctr" defTabSz="584200">
              <a:lnSpc>
                <a:spcPct val="100000"/>
              </a:lnSpc>
              <a:spcBef>
                <a:spcPts val="0"/>
              </a:spcBef>
              <a:buSzPct val="100000"/>
              <a:buFont typeface="Arial"/>
              <a:defRPr b="1" spc="-38" sz="3800">
                <a:latin typeface="AvenirNext-DemiBold"/>
                <a:ea typeface="AvenirNext-DemiBold"/>
                <a:cs typeface="AvenirNext-DemiBold"/>
                <a:sym typeface="AvenirNext-DemiBold"/>
              </a:defRPr>
            </a:lvl4pPr>
            <a:lvl5pPr marL="1828800" indent="0" algn="ctr" defTabSz="584200">
              <a:lnSpc>
                <a:spcPct val="100000"/>
              </a:lnSpc>
              <a:spcBef>
                <a:spcPts val="0"/>
              </a:spcBef>
              <a:buSzPct val="100000"/>
              <a:buFont typeface="Arial"/>
              <a:defRPr b="1" spc="-38" sz="3800">
                <a:latin typeface="AvenirNext-DemiBold"/>
                <a:ea typeface="AvenirNext-DemiBold"/>
                <a:cs typeface="AvenirNext-DemiBold"/>
                <a:sym typeface="AvenirNext-DemiBold"/>
              </a:defRPr>
            </a:lvl5pPr>
          </a:lstStyle>
          <a:p>
            <a:pPr/>
            <a:r>
              <a:t>프레젠테이션 부제</a:t>
            </a:r>
          </a:p>
          <a:p>
            <a:pPr lvl="1"/>
            <a:r>
              <a:t/>
            </a:r>
          </a:p>
          <a:p>
            <a:pPr lvl="2"/>
            <a:r>
              <a:t/>
            </a:r>
          </a:p>
          <a:p>
            <a:pPr lvl="3"/>
            <a:r>
              <a:t/>
            </a:r>
          </a:p>
          <a:p>
            <a:pPr lvl="4"/>
            <a:r>
              <a:t/>
            </a:r>
          </a:p>
        </p:txBody>
      </p:sp>
      <p:sp>
        <p:nvSpPr>
          <p:cNvPr id="151" name="저자 및 날짜"/>
          <p:cNvSpPr txBox="1"/>
          <p:nvPr>
            <p:ph type="body" sz="quarter" idx="21" hasCustomPrompt="1"/>
          </p:nvPr>
        </p:nvSpPr>
        <p:spPr>
          <a:xfrm>
            <a:off x="711200" y="8410816"/>
            <a:ext cx="11582400" cy="429262"/>
          </a:xfrm>
          <a:prstGeom prst="rect">
            <a:avLst/>
          </a:prstGeom>
        </p:spPr>
        <p:txBody>
          <a:bodyPr/>
          <a:lstStyle>
            <a:lvl1pPr marL="307975" indent="-307975" algn="ctr" defTabSz="569410">
              <a:lnSpc>
                <a:spcPct val="100000"/>
              </a:lnSpc>
              <a:spcBef>
                <a:spcPts val="0"/>
              </a:spcBef>
              <a:buSzPct val="100000"/>
              <a:buFont typeface="Arial"/>
              <a:defRPr spc="-100" sz="1900">
                <a:latin typeface="Avenir Next Medium"/>
                <a:ea typeface="Avenir Next Medium"/>
                <a:cs typeface="Avenir Next Medium"/>
                <a:sym typeface="Avenir Next Medium"/>
              </a:defRPr>
            </a:lvl1pPr>
          </a:lstStyle>
          <a:p>
            <a:pPr/>
            <a:r>
              <a:t>저자 및 날짜</a:t>
            </a:r>
          </a:p>
        </p:txBody>
      </p:sp>
      <p:sp>
        <p:nvSpPr>
          <p:cNvPr id="152" name="슬라이드 번호"/>
          <p:cNvSpPr txBox="1"/>
          <p:nvPr>
            <p:ph type="sldNum" sz="quarter" idx="2"/>
          </p:nvPr>
        </p:nvSpPr>
        <p:spPr>
          <a:xfrm>
            <a:off x="6231762" y="9104122"/>
            <a:ext cx="542799" cy="342901"/>
          </a:xfrm>
          <a:prstGeom prst="rect">
            <a:avLst/>
          </a:prstGeom>
        </p:spPr>
        <p:txBody>
          <a:bodyPr/>
          <a:lstStyle>
            <a:lvl1pPr marL="222250" indent="-222250" defTabSz="1739900">
              <a:buSzPct val="100000"/>
              <a:buFont typeface="Arial"/>
              <a:buChar char="•"/>
              <a:defRPr sz="1400">
                <a:solidFill>
                  <a:srgbClr val="5E5E5E"/>
                </a:solidFill>
                <a:latin typeface="Avenir Next Regular"/>
                <a:ea typeface="Avenir Next Regular"/>
                <a:cs typeface="Avenir Next Regular"/>
                <a:sym typeface="Avenir Next Regular"/>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제목 및 사진">
    <p:spTree>
      <p:nvGrpSpPr>
        <p:cNvPr id="1" name=""/>
        <p:cNvGrpSpPr/>
        <p:nvPr/>
      </p:nvGrpSpPr>
      <p:grpSpPr>
        <a:xfrm>
          <a:off x="0" y="0"/>
          <a:ext cx="0" cy="0"/>
          <a:chOff x="0" y="0"/>
          <a:chExt cx="0" cy="0"/>
        </a:xfrm>
      </p:grpSpPr>
      <p:sp>
        <p:nvSpPr>
          <p:cNvPr id="21" name="이미지"/>
          <p:cNvSpPr/>
          <p:nvPr>
            <p:ph type="pic" idx="21"/>
          </p:nvPr>
        </p:nvSpPr>
        <p:spPr>
          <a:xfrm>
            <a:off x="-376767" y="-915894"/>
            <a:ext cx="17835653" cy="10682196"/>
          </a:xfrm>
          <a:prstGeom prst="rect">
            <a:avLst/>
          </a:prstGeom>
        </p:spPr>
        <p:txBody>
          <a:bodyPr lIns="91439" tIns="45719" rIns="91439" bIns="45719">
            <a:noAutofit/>
          </a:bodyPr>
          <a:lstStyle/>
          <a:p>
            <a:pPr/>
          </a:p>
        </p:txBody>
      </p:sp>
      <p:sp>
        <p:nvSpPr>
          <p:cNvPr id="22" name="프레젠테이션 제목"/>
          <p:cNvSpPr txBox="1"/>
          <p:nvPr>
            <p:ph type="title" hasCustomPrompt="1"/>
          </p:nvPr>
        </p:nvSpPr>
        <p:spPr>
          <a:xfrm>
            <a:off x="698500" y="5181600"/>
            <a:ext cx="11607800" cy="3302000"/>
          </a:xfrm>
          <a:prstGeom prst="rect">
            <a:avLst/>
          </a:prstGeom>
        </p:spPr>
        <p:txBody>
          <a:bodyPr anchor="b"/>
          <a:lstStyle>
            <a:lvl1pPr>
              <a:defRPr spc="-164" sz="8200"/>
            </a:lvl1pPr>
          </a:lstStyle>
          <a:p>
            <a:pPr/>
            <a:r>
              <a:t>프레젠테이션 제목</a:t>
            </a:r>
          </a:p>
        </p:txBody>
      </p:sp>
      <p:sp>
        <p:nvSpPr>
          <p:cNvPr id="23" name="본문 첫 번째 줄…"/>
          <p:cNvSpPr txBox="1"/>
          <p:nvPr>
            <p:ph type="body" sz="quarter" idx="1" hasCustomPrompt="1"/>
          </p:nvPr>
        </p:nvSpPr>
        <p:spPr>
          <a:xfrm>
            <a:off x="698500" y="8432800"/>
            <a:ext cx="11607800" cy="689769"/>
          </a:xfrm>
          <a:prstGeom prst="rect">
            <a:avLst/>
          </a:prstGeom>
        </p:spPr>
        <p:txBody>
          <a:bodyPr/>
          <a:lstStyle>
            <a:lvl1pPr marL="0" indent="0" defTabSz="587022">
              <a:lnSpc>
                <a:spcPct val="100000"/>
              </a:lnSpc>
              <a:spcBef>
                <a:spcPts val="0"/>
              </a:spcBef>
              <a:buSzTx/>
              <a:buNone/>
              <a:defRPr b="1" sz="3800"/>
            </a:lvl1pPr>
            <a:lvl2pPr marL="0" indent="0" defTabSz="587022">
              <a:lnSpc>
                <a:spcPct val="100000"/>
              </a:lnSpc>
              <a:spcBef>
                <a:spcPts val="0"/>
              </a:spcBef>
              <a:buSzTx/>
              <a:buNone/>
              <a:defRPr b="1" sz="3800"/>
            </a:lvl2pPr>
            <a:lvl3pPr marL="0" indent="0" defTabSz="587022">
              <a:lnSpc>
                <a:spcPct val="100000"/>
              </a:lnSpc>
              <a:spcBef>
                <a:spcPts val="0"/>
              </a:spcBef>
              <a:buSzTx/>
              <a:buNone/>
              <a:defRPr b="1" sz="3800"/>
            </a:lvl3pPr>
            <a:lvl4pPr marL="0" indent="0" defTabSz="587022">
              <a:lnSpc>
                <a:spcPct val="100000"/>
              </a:lnSpc>
              <a:spcBef>
                <a:spcPts val="0"/>
              </a:spcBef>
              <a:buSzTx/>
              <a:buNone/>
              <a:defRPr b="1" sz="3800"/>
            </a:lvl4pPr>
            <a:lvl5pPr marL="0" indent="0" defTabSz="587022">
              <a:lnSpc>
                <a:spcPct val="100000"/>
              </a:lnSpc>
              <a:spcBef>
                <a:spcPts val="0"/>
              </a:spcBef>
              <a:buSzTx/>
              <a:buNone/>
              <a:defRPr b="1" sz="3800"/>
            </a:lvl5pPr>
          </a:lstStyle>
          <a:p>
            <a:pPr/>
            <a:r>
              <a:t>프레젠테이션 부제</a:t>
            </a:r>
          </a:p>
          <a:p>
            <a:pPr lvl="1"/>
            <a:r>
              <a:t/>
            </a:r>
          </a:p>
          <a:p>
            <a:pPr lvl="2"/>
            <a:r>
              <a:t/>
            </a:r>
          </a:p>
          <a:p>
            <a:pPr lvl="3"/>
            <a:r>
              <a:t/>
            </a:r>
          </a:p>
          <a:p>
            <a:pPr lvl="4"/>
            <a:r>
              <a:t/>
            </a:r>
          </a:p>
        </p:txBody>
      </p:sp>
      <p:sp>
        <p:nvSpPr>
          <p:cNvPr id="24" name="저자 및 날짜"/>
          <p:cNvSpPr txBox="1"/>
          <p:nvPr>
            <p:ph type="body" sz="quarter" idx="22" hasCustomPrompt="1"/>
          </p:nvPr>
        </p:nvSpPr>
        <p:spPr>
          <a:xfrm>
            <a:off x="698499" y="571499"/>
            <a:ext cx="11607803" cy="461061"/>
          </a:xfrm>
          <a:prstGeom prst="rect">
            <a:avLst/>
          </a:prstGeom>
        </p:spPr>
        <p:txBody>
          <a:bodyPr/>
          <a:lstStyle>
            <a:lvl1pPr marL="0" indent="0" defTabSz="510708">
              <a:lnSpc>
                <a:spcPct val="100000"/>
              </a:lnSpc>
              <a:spcBef>
                <a:spcPts val="0"/>
              </a:spcBef>
              <a:buSzTx/>
              <a:buNone/>
              <a:defRPr b="1" sz="2000"/>
            </a:lvl1pPr>
          </a:lstStyle>
          <a:p>
            <a:pPr/>
            <a:r>
              <a:t>저자 및 날짜</a:t>
            </a:r>
          </a:p>
        </p:txBody>
      </p:sp>
      <p:sp>
        <p:nvSpPr>
          <p:cNvPr id="25" name="슬라이드 번호"/>
          <p:cNvSpPr txBox="1"/>
          <p:nvPr>
            <p:ph type="sldNum" sz="quarter" idx="2"/>
          </p:nvPr>
        </p:nvSpPr>
        <p:spPr>
          <a:xfrm>
            <a:off x="6349999" y="9220200"/>
            <a:ext cx="297892" cy="28747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제목 및 사진 대체">
    <p:spTree>
      <p:nvGrpSpPr>
        <p:cNvPr id="1" name=""/>
        <p:cNvGrpSpPr/>
        <p:nvPr/>
      </p:nvGrpSpPr>
      <p:grpSpPr>
        <a:xfrm>
          <a:off x="0" y="0"/>
          <a:ext cx="0" cy="0"/>
          <a:chOff x="0" y="0"/>
          <a:chExt cx="0" cy="0"/>
        </a:xfrm>
      </p:grpSpPr>
      <p:sp>
        <p:nvSpPr>
          <p:cNvPr id="32" name="910457886_1434x1669.jpeg"/>
          <p:cNvSpPr/>
          <p:nvPr>
            <p:ph type="pic" idx="21"/>
          </p:nvPr>
        </p:nvSpPr>
        <p:spPr>
          <a:xfrm>
            <a:off x="5319128" y="495298"/>
            <a:ext cx="7543802" cy="8780060"/>
          </a:xfrm>
          <a:prstGeom prst="rect">
            <a:avLst/>
          </a:prstGeom>
        </p:spPr>
        <p:txBody>
          <a:bodyPr lIns="91439" tIns="45719" rIns="91439" bIns="45719">
            <a:noAutofit/>
          </a:bodyPr>
          <a:lstStyle/>
          <a:p>
            <a:pPr/>
          </a:p>
        </p:txBody>
      </p:sp>
      <p:sp>
        <p:nvSpPr>
          <p:cNvPr id="33" name="본문 첫 번째 줄…"/>
          <p:cNvSpPr txBox="1"/>
          <p:nvPr>
            <p:ph type="body" sz="quarter" idx="1" hasCustomPrompt="1"/>
          </p:nvPr>
        </p:nvSpPr>
        <p:spPr>
          <a:xfrm>
            <a:off x="698500" y="5003800"/>
            <a:ext cx="5105400" cy="4044566"/>
          </a:xfrm>
          <a:prstGeom prst="rect">
            <a:avLst/>
          </a:prstGeom>
        </p:spPr>
        <p:txBody>
          <a:bodyPr/>
          <a:lstStyle>
            <a:lvl1pPr marL="0" indent="0" defTabSz="587022">
              <a:lnSpc>
                <a:spcPct val="100000"/>
              </a:lnSpc>
              <a:spcBef>
                <a:spcPts val="0"/>
              </a:spcBef>
              <a:buSzTx/>
              <a:buNone/>
              <a:defRPr b="1" sz="3800"/>
            </a:lvl1pPr>
            <a:lvl2pPr marL="0" indent="0" defTabSz="587022">
              <a:lnSpc>
                <a:spcPct val="100000"/>
              </a:lnSpc>
              <a:spcBef>
                <a:spcPts val="0"/>
              </a:spcBef>
              <a:buSzTx/>
              <a:buNone/>
              <a:defRPr b="1" sz="3800"/>
            </a:lvl2pPr>
            <a:lvl3pPr marL="0" indent="0" defTabSz="587022">
              <a:lnSpc>
                <a:spcPct val="100000"/>
              </a:lnSpc>
              <a:spcBef>
                <a:spcPts val="0"/>
              </a:spcBef>
              <a:buSzTx/>
              <a:buNone/>
              <a:defRPr b="1" sz="3800"/>
            </a:lvl3pPr>
            <a:lvl4pPr marL="0" indent="0" defTabSz="587022">
              <a:lnSpc>
                <a:spcPct val="100000"/>
              </a:lnSpc>
              <a:spcBef>
                <a:spcPts val="0"/>
              </a:spcBef>
              <a:buSzTx/>
              <a:buNone/>
              <a:defRPr b="1" sz="3800"/>
            </a:lvl4pPr>
            <a:lvl5pPr marL="0" indent="0" defTabSz="587022">
              <a:lnSpc>
                <a:spcPct val="100000"/>
              </a:lnSpc>
              <a:spcBef>
                <a:spcPts val="0"/>
              </a:spcBef>
              <a:buSzTx/>
              <a:buNone/>
              <a:defRPr b="1" sz="3800"/>
            </a:lvl5pPr>
          </a:lstStyle>
          <a:p>
            <a:pPr/>
            <a:r>
              <a:t>슬라이드 부제</a:t>
            </a:r>
          </a:p>
          <a:p>
            <a:pPr lvl="1"/>
            <a:r>
              <a:t/>
            </a:r>
          </a:p>
          <a:p>
            <a:pPr lvl="2"/>
            <a:r>
              <a:t/>
            </a:r>
          </a:p>
          <a:p>
            <a:pPr lvl="3"/>
            <a:r>
              <a:t/>
            </a:r>
          </a:p>
          <a:p>
            <a:pPr lvl="4"/>
            <a:r>
              <a:t/>
            </a:r>
          </a:p>
        </p:txBody>
      </p:sp>
      <p:sp>
        <p:nvSpPr>
          <p:cNvPr id="34" name="슬라이드 제목"/>
          <p:cNvSpPr txBox="1"/>
          <p:nvPr>
            <p:ph type="title" hasCustomPrompt="1"/>
          </p:nvPr>
        </p:nvSpPr>
        <p:spPr>
          <a:xfrm>
            <a:off x="698500" y="692533"/>
            <a:ext cx="5105400" cy="4387467"/>
          </a:xfrm>
          <a:prstGeom prst="rect">
            <a:avLst/>
          </a:prstGeom>
        </p:spPr>
        <p:txBody>
          <a:bodyPr anchor="b"/>
          <a:lstStyle/>
          <a:p>
            <a:pPr/>
            <a:r>
              <a:t>슬라이드 제목</a:t>
            </a:r>
          </a:p>
        </p:txBody>
      </p:sp>
      <p:sp>
        <p:nvSpPr>
          <p:cNvPr id="35"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제목 및 구분점">
    <p:spTree>
      <p:nvGrpSpPr>
        <p:cNvPr id="1" name=""/>
        <p:cNvGrpSpPr/>
        <p:nvPr/>
      </p:nvGrpSpPr>
      <p:grpSpPr>
        <a:xfrm>
          <a:off x="0" y="0"/>
          <a:ext cx="0" cy="0"/>
          <a:chOff x="0" y="0"/>
          <a:chExt cx="0" cy="0"/>
        </a:xfrm>
      </p:grpSpPr>
      <p:sp>
        <p:nvSpPr>
          <p:cNvPr id="42" name="본문 첫 번째 줄…"/>
          <p:cNvSpPr txBox="1"/>
          <p:nvPr>
            <p:ph type="body" idx="1" hasCustomPrompt="1"/>
          </p:nvPr>
        </p:nvSpPr>
        <p:spPr>
          <a:prstGeom prst="rect">
            <a:avLst/>
          </a:prstGeom>
        </p:spPr>
        <p:txBody>
          <a:bodyPr/>
          <a:lstStyle/>
          <a:p>
            <a:pPr/>
            <a:r>
              <a:t>슬라이드 구분점 텍스트</a:t>
            </a:r>
          </a:p>
          <a:p>
            <a:pPr lvl="1"/>
            <a:r>
              <a:t/>
            </a:r>
          </a:p>
          <a:p>
            <a:pPr lvl="2"/>
            <a:r>
              <a:t/>
            </a:r>
          </a:p>
          <a:p>
            <a:pPr lvl="3"/>
            <a:r>
              <a:t/>
            </a:r>
          </a:p>
          <a:p>
            <a:pPr lvl="4"/>
            <a:r>
              <a:t/>
            </a:r>
          </a:p>
        </p:txBody>
      </p:sp>
      <p:sp>
        <p:nvSpPr>
          <p:cNvPr id="43" name="슬라이드 부제"/>
          <p:cNvSpPr txBox="1"/>
          <p:nvPr>
            <p:ph type="body" sz="quarter" idx="21" hasCustomPrompt="1"/>
          </p:nvPr>
        </p:nvSpPr>
        <p:spPr>
          <a:xfrm>
            <a:off x="698499" y="1412977"/>
            <a:ext cx="11607803" cy="671804"/>
          </a:xfrm>
          <a:prstGeom prst="rect">
            <a:avLst/>
          </a:prstGeom>
        </p:spPr>
        <p:txBody>
          <a:bodyPr/>
          <a:lstStyle>
            <a:lvl1pPr marL="0" indent="0" defTabSz="545930">
              <a:lnSpc>
                <a:spcPct val="100000"/>
              </a:lnSpc>
              <a:spcBef>
                <a:spcPts val="0"/>
              </a:spcBef>
              <a:buSzTx/>
              <a:buNone/>
              <a:defRPr b="1" sz="3500"/>
            </a:lvl1pPr>
          </a:lstStyle>
          <a:p>
            <a:pPr/>
            <a:r>
              <a:t>슬라이드 부제</a:t>
            </a:r>
          </a:p>
        </p:txBody>
      </p:sp>
      <p:sp>
        <p:nvSpPr>
          <p:cNvPr id="44" name="슬라이드 제목"/>
          <p:cNvSpPr txBox="1"/>
          <p:nvPr>
            <p:ph type="title" hasCustomPrompt="1"/>
          </p:nvPr>
        </p:nvSpPr>
        <p:spPr>
          <a:prstGeom prst="rect">
            <a:avLst/>
          </a:prstGeom>
        </p:spPr>
        <p:txBody>
          <a:bodyPr/>
          <a:lstStyle/>
          <a:p>
            <a:pPr/>
            <a:r>
              <a:t>슬라이드 제목</a:t>
            </a:r>
          </a:p>
        </p:txBody>
      </p:sp>
      <p:sp>
        <p:nvSpPr>
          <p:cNvPr id="45"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구분점">
    <p:spTree>
      <p:nvGrpSpPr>
        <p:cNvPr id="1" name=""/>
        <p:cNvGrpSpPr/>
        <p:nvPr/>
      </p:nvGrpSpPr>
      <p:grpSpPr>
        <a:xfrm>
          <a:off x="0" y="0"/>
          <a:ext cx="0" cy="0"/>
          <a:chOff x="0" y="0"/>
          <a:chExt cx="0" cy="0"/>
        </a:xfrm>
      </p:grpSpPr>
      <p:sp>
        <p:nvSpPr>
          <p:cNvPr id="52" name="본문 첫 번째 줄…"/>
          <p:cNvSpPr txBox="1"/>
          <p:nvPr>
            <p:ph type="body" idx="1" hasCustomPrompt="1"/>
          </p:nvPr>
        </p:nvSpPr>
        <p:spPr>
          <a:prstGeom prst="rect">
            <a:avLst/>
          </a:prstGeom>
        </p:spPr>
        <p:txBody>
          <a:bodyPr numCol="2" spcCol="589358"/>
          <a:lstStyle/>
          <a:p>
            <a:pPr/>
            <a:r>
              <a:t>슬라이드 구분점 텍스트</a:t>
            </a:r>
          </a:p>
          <a:p>
            <a:pPr lvl="1"/>
            <a:r>
              <a:t/>
            </a:r>
          </a:p>
          <a:p>
            <a:pPr lvl="2"/>
            <a:r>
              <a:t/>
            </a:r>
          </a:p>
          <a:p>
            <a:pPr lvl="3"/>
            <a:r>
              <a:t/>
            </a:r>
          </a:p>
          <a:p>
            <a:pPr lvl="4"/>
            <a:r>
              <a:t/>
            </a:r>
          </a:p>
        </p:txBody>
      </p:sp>
      <p:sp>
        <p:nvSpPr>
          <p:cNvPr id="53"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제목, 구분점 및 사진">
    <p:spTree>
      <p:nvGrpSpPr>
        <p:cNvPr id="1" name=""/>
        <p:cNvGrpSpPr/>
        <p:nvPr/>
      </p:nvGrpSpPr>
      <p:grpSpPr>
        <a:xfrm>
          <a:off x="0" y="0"/>
          <a:ext cx="0" cy="0"/>
          <a:chOff x="0" y="0"/>
          <a:chExt cx="0" cy="0"/>
        </a:xfrm>
      </p:grpSpPr>
      <p:sp>
        <p:nvSpPr>
          <p:cNvPr id="60" name="660384004_1290x1720.jpeg"/>
          <p:cNvSpPr/>
          <p:nvPr>
            <p:ph type="pic" idx="21"/>
          </p:nvPr>
        </p:nvSpPr>
        <p:spPr>
          <a:xfrm>
            <a:off x="6172200" y="596900"/>
            <a:ext cx="6448425" cy="8597900"/>
          </a:xfrm>
          <a:prstGeom prst="rect">
            <a:avLst/>
          </a:prstGeom>
        </p:spPr>
        <p:txBody>
          <a:bodyPr lIns="91439" tIns="45719" rIns="91439" bIns="45719">
            <a:noAutofit/>
          </a:bodyPr>
          <a:lstStyle/>
          <a:p>
            <a:pPr/>
          </a:p>
        </p:txBody>
      </p:sp>
      <p:sp>
        <p:nvSpPr>
          <p:cNvPr id="61" name="슬라이드 제목"/>
          <p:cNvSpPr txBox="1"/>
          <p:nvPr>
            <p:ph type="title" hasCustomPrompt="1"/>
          </p:nvPr>
        </p:nvSpPr>
        <p:spPr>
          <a:xfrm>
            <a:off x="698500" y="444500"/>
            <a:ext cx="5105400" cy="1016000"/>
          </a:xfrm>
          <a:prstGeom prst="rect">
            <a:avLst/>
          </a:prstGeom>
        </p:spPr>
        <p:txBody>
          <a:bodyPr/>
          <a:lstStyle/>
          <a:p>
            <a:pPr/>
            <a:r>
              <a:t>슬라이드 제목</a:t>
            </a:r>
          </a:p>
        </p:txBody>
      </p:sp>
      <p:sp>
        <p:nvSpPr>
          <p:cNvPr id="62" name="본문 첫 번째 줄…"/>
          <p:cNvSpPr txBox="1"/>
          <p:nvPr>
            <p:ph type="body" sz="quarter" idx="1" hasCustomPrompt="1"/>
          </p:nvPr>
        </p:nvSpPr>
        <p:spPr>
          <a:xfrm>
            <a:off x="698500" y="1412977"/>
            <a:ext cx="5105400" cy="671804"/>
          </a:xfrm>
          <a:prstGeom prst="rect">
            <a:avLst/>
          </a:prstGeom>
        </p:spPr>
        <p:txBody>
          <a:bodyPr/>
          <a:lstStyle>
            <a:lvl1pPr marL="0" indent="0" defTabSz="545930">
              <a:lnSpc>
                <a:spcPct val="100000"/>
              </a:lnSpc>
              <a:spcBef>
                <a:spcPts val="0"/>
              </a:spcBef>
              <a:buSzTx/>
              <a:buNone/>
              <a:defRPr b="1" sz="3500"/>
            </a:lvl1pPr>
            <a:lvl2pPr marL="825500" indent="-444500" defTabSz="545930">
              <a:lnSpc>
                <a:spcPct val="100000"/>
              </a:lnSpc>
              <a:spcBef>
                <a:spcPts val="0"/>
              </a:spcBef>
              <a:defRPr b="1" sz="3500"/>
            </a:lvl2pPr>
            <a:lvl3pPr marL="1206500" indent="-444500" defTabSz="545930">
              <a:lnSpc>
                <a:spcPct val="100000"/>
              </a:lnSpc>
              <a:spcBef>
                <a:spcPts val="0"/>
              </a:spcBef>
              <a:defRPr b="1" sz="3500"/>
            </a:lvl3pPr>
            <a:lvl4pPr marL="1587500" indent="-444500" defTabSz="545930">
              <a:lnSpc>
                <a:spcPct val="100000"/>
              </a:lnSpc>
              <a:spcBef>
                <a:spcPts val="0"/>
              </a:spcBef>
              <a:defRPr b="1" sz="3500"/>
            </a:lvl4pPr>
            <a:lvl5pPr marL="1968500" indent="-444500" defTabSz="545930">
              <a:lnSpc>
                <a:spcPct val="100000"/>
              </a:lnSpc>
              <a:spcBef>
                <a:spcPts val="0"/>
              </a:spcBef>
              <a:defRPr b="1" sz="3500"/>
            </a:lvl5pPr>
          </a:lstStyle>
          <a:p>
            <a:pPr/>
            <a:r>
              <a:t>슬라이드 부제</a:t>
            </a:r>
          </a:p>
          <a:p>
            <a:pPr lvl="1"/>
            <a:r>
              <a:t/>
            </a:r>
          </a:p>
          <a:p>
            <a:pPr lvl="2"/>
            <a:r>
              <a:t/>
            </a:r>
          </a:p>
          <a:p>
            <a:pPr lvl="3"/>
            <a:r>
              <a:t/>
            </a:r>
          </a:p>
          <a:p>
            <a:pPr lvl="4"/>
            <a:r>
              <a:t/>
            </a:r>
          </a:p>
        </p:txBody>
      </p:sp>
      <p:sp>
        <p:nvSpPr>
          <p:cNvPr id="63" name="본문 첫 번째 줄…"/>
          <p:cNvSpPr txBox="1"/>
          <p:nvPr>
            <p:ph type="body" sz="half" idx="22" hasCustomPrompt="1"/>
          </p:nvPr>
        </p:nvSpPr>
        <p:spPr>
          <a:xfrm>
            <a:off x="698500" y="3480196"/>
            <a:ext cx="5105400" cy="5593162"/>
          </a:xfrm>
          <a:prstGeom prst="rect">
            <a:avLst/>
          </a:prstGeom>
        </p:spPr>
        <p:txBody>
          <a:bodyPr/>
          <a:lstStyle/>
          <a:p>
            <a:pPr/>
            <a:r>
              <a:t>슬라이드 구분점 텍스트</a:t>
            </a:r>
          </a:p>
        </p:txBody>
      </p:sp>
      <p:sp>
        <p:nvSpPr>
          <p:cNvPr id="64"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섹션">
    <p:spTree>
      <p:nvGrpSpPr>
        <p:cNvPr id="1" name=""/>
        <p:cNvGrpSpPr/>
        <p:nvPr/>
      </p:nvGrpSpPr>
      <p:grpSpPr>
        <a:xfrm>
          <a:off x="0" y="0"/>
          <a:ext cx="0" cy="0"/>
          <a:chOff x="0" y="0"/>
          <a:chExt cx="0" cy="0"/>
        </a:xfrm>
      </p:grpSpPr>
      <p:sp>
        <p:nvSpPr>
          <p:cNvPr id="71" name="섹션 제목"/>
          <p:cNvSpPr txBox="1"/>
          <p:nvPr>
            <p:ph type="title" hasCustomPrompt="1"/>
          </p:nvPr>
        </p:nvSpPr>
        <p:spPr>
          <a:xfrm>
            <a:off x="698500" y="3225800"/>
            <a:ext cx="11607800" cy="3302000"/>
          </a:xfrm>
          <a:prstGeom prst="rect">
            <a:avLst/>
          </a:prstGeom>
        </p:spPr>
        <p:txBody>
          <a:bodyPr anchor="ctr"/>
          <a:lstStyle>
            <a:lvl1pPr>
              <a:defRPr b="0" spc="-164" sz="8200">
                <a:latin typeface="Helvetica Neue Medium"/>
                <a:ea typeface="Helvetica Neue Medium"/>
                <a:cs typeface="Helvetica Neue Medium"/>
                <a:sym typeface="Helvetica Neue Medium"/>
              </a:defRPr>
            </a:lvl1pPr>
          </a:lstStyle>
          <a:p>
            <a:pPr/>
            <a:r>
              <a:t>섹션 제목</a:t>
            </a:r>
          </a:p>
        </p:txBody>
      </p:sp>
      <p:sp>
        <p:nvSpPr>
          <p:cNvPr id="72"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제목 전용">
    <p:spTree>
      <p:nvGrpSpPr>
        <p:cNvPr id="1" name=""/>
        <p:cNvGrpSpPr/>
        <p:nvPr/>
      </p:nvGrpSpPr>
      <p:grpSpPr>
        <a:xfrm>
          <a:off x="0" y="0"/>
          <a:ext cx="0" cy="0"/>
          <a:chOff x="0" y="0"/>
          <a:chExt cx="0" cy="0"/>
        </a:xfrm>
      </p:grpSpPr>
      <p:sp>
        <p:nvSpPr>
          <p:cNvPr id="79" name="슬라이드 제목"/>
          <p:cNvSpPr txBox="1"/>
          <p:nvPr>
            <p:ph type="title" hasCustomPrompt="1"/>
          </p:nvPr>
        </p:nvSpPr>
        <p:spPr>
          <a:prstGeom prst="rect">
            <a:avLst/>
          </a:prstGeom>
        </p:spPr>
        <p:txBody>
          <a:bodyPr/>
          <a:lstStyle/>
          <a:p>
            <a:pPr/>
            <a:r>
              <a:t>슬라이드 제목</a:t>
            </a:r>
          </a:p>
        </p:txBody>
      </p:sp>
      <p:sp>
        <p:nvSpPr>
          <p:cNvPr id="80" name="본문 첫 번째 줄…"/>
          <p:cNvSpPr txBox="1"/>
          <p:nvPr>
            <p:ph type="body" sz="quarter" idx="1" hasCustomPrompt="1"/>
          </p:nvPr>
        </p:nvSpPr>
        <p:spPr>
          <a:xfrm>
            <a:off x="698500" y="1412977"/>
            <a:ext cx="11607801" cy="671804"/>
          </a:xfrm>
          <a:prstGeom prst="rect">
            <a:avLst/>
          </a:prstGeom>
        </p:spPr>
        <p:txBody>
          <a:bodyPr/>
          <a:lstStyle>
            <a:lvl1pPr marL="0" indent="0" defTabSz="545930">
              <a:lnSpc>
                <a:spcPct val="100000"/>
              </a:lnSpc>
              <a:spcBef>
                <a:spcPts val="0"/>
              </a:spcBef>
              <a:buSzTx/>
              <a:buNone/>
              <a:defRPr b="1" sz="3500"/>
            </a:lvl1pPr>
            <a:lvl2pPr marL="825500" indent="-444500" defTabSz="545930">
              <a:lnSpc>
                <a:spcPct val="100000"/>
              </a:lnSpc>
              <a:spcBef>
                <a:spcPts val="0"/>
              </a:spcBef>
              <a:defRPr b="1" sz="3500"/>
            </a:lvl2pPr>
            <a:lvl3pPr marL="1206500" indent="-444500" defTabSz="545930">
              <a:lnSpc>
                <a:spcPct val="100000"/>
              </a:lnSpc>
              <a:spcBef>
                <a:spcPts val="0"/>
              </a:spcBef>
              <a:defRPr b="1" sz="3500"/>
            </a:lvl3pPr>
            <a:lvl4pPr marL="1587500" indent="-444500" defTabSz="545930">
              <a:lnSpc>
                <a:spcPct val="100000"/>
              </a:lnSpc>
              <a:spcBef>
                <a:spcPts val="0"/>
              </a:spcBef>
              <a:defRPr b="1" sz="3500"/>
            </a:lvl4pPr>
            <a:lvl5pPr marL="1968500" indent="-444500" defTabSz="545930">
              <a:lnSpc>
                <a:spcPct val="100000"/>
              </a:lnSpc>
              <a:spcBef>
                <a:spcPts val="0"/>
              </a:spcBef>
              <a:defRPr b="1" sz="3500"/>
            </a:lvl5pPr>
          </a:lstStyle>
          <a:p>
            <a:pPr/>
            <a:r>
              <a:t>슬라이드 부제</a:t>
            </a:r>
          </a:p>
          <a:p>
            <a:pPr lvl="1"/>
            <a:r>
              <a:t/>
            </a:r>
          </a:p>
          <a:p>
            <a:pPr lvl="2"/>
            <a:r>
              <a:t/>
            </a:r>
          </a:p>
          <a:p>
            <a:pPr lvl="3"/>
            <a:r>
              <a:t/>
            </a:r>
          </a:p>
          <a:p>
            <a:pPr lvl="4"/>
            <a:r>
              <a:t/>
            </a:r>
          </a:p>
        </p:txBody>
      </p:sp>
      <p:sp>
        <p:nvSpPr>
          <p:cNvPr id="81"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의제">
    <p:spTree>
      <p:nvGrpSpPr>
        <p:cNvPr id="1" name=""/>
        <p:cNvGrpSpPr/>
        <p:nvPr/>
      </p:nvGrpSpPr>
      <p:grpSpPr>
        <a:xfrm>
          <a:off x="0" y="0"/>
          <a:ext cx="0" cy="0"/>
          <a:chOff x="0" y="0"/>
          <a:chExt cx="0" cy="0"/>
        </a:xfrm>
      </p:grpSpPr>
      <p:sp>
        <p:nvSpPr>
          <p:cNvPr id="88" name="의제 제목"/>
          <p:cNvSpPr txBox="1"/>
          <p:nvPr>
            <p:ph type="title" hasCustomPrompt="1"/>
          </p:nvPr>
        </p:nvSpPr>
        <p:spPr>
          <a:xfrm>
            <a:off x="698500" y="444500"/>
            <a:ext cx="11607800" cy="1016000"/>
          </a:xfrm>
          <a:prstGeom prst="rect">
            <a:avLst/>
          </a:prstGeom>
        </p:spPr>
        <p:txBody>
          <a:bodyPr/>
          <a:lstStyle/>
          <a:p>
            <a:pPr/>
            <a:r>
              <a:t>의제 제목</a:t>
            </a:r>
          </a:p>
        </p:txBody>
      </p:sp>
      <p:sp>
        <p:nvSpPr>
          <p:cNvPr id="89" name="본문 첫 번째 줄…"/>
          <p:cNvSpPr txBox="1"/>
          <p:nvPr>
            <p:ph type="body" sz="quarter" idx="1" hasCustomPrompt="1"/>
          </p:nvPr>
        </p:nvSpPr>
        <p:spPr>
          <a:xfrm>
            <a:off x="698500" y="1409700"/>
            <a:ext cx="11607801" cy="671803"/>
          </a:xfrm>
          <a:prstGeom prst="rect">
            <a:avLst/>
          </a:prstGeom>
        </p:spPr>
        <p:txBody>
          <a:bodyPr/>
          <a:lstStyle>
            <a:lvl1pPr marL="0" indent="0" defTabSz="545930">
              <a:lnSpc>
                <a:spcPct val="100000"/>
              </a:lnSpc>
              <a:spcBef>
                <a:spcPts val="0"/>
              </a:spcBef>
              <a:buSzTx/>
              <a:buNone/>
              <a:defRPr b="1" sz="3500"/>
            </a:lvl1pPr>
            <a:lvl2pPr marL="825500" indent="-444500" defTabSz="545930">
              <a:lnSpc>
                <a:spcPct val="100000"/>
              </a:lnSpc>
              <a:spcBef>
                <a:spcPts val="0"/>
              </a:spcBef>
              <a:defRPr b="1" sz="3500"/>
            </a:lvl2pPr>
            <a:lvl3pPr marL="1206500" indent="-444500" defTabSz="545930">
              <a:lnSpc>
                <a:spcPct val="100000"/>
              </a:lnSpc>
              <a:spcBef>
                <a:spcPts val="0"/>
              </a:spcBef>
              <a:defRPr b="1" sz="3500"/>
            </a:lvl3pPr>
            <a:lvl4pPr marL="1587500" indent="-444500" defTabSz="545930">
              <a:lnSpc>
                <a:spcPct val="100000"/>
              </a:lnSpc>
              <a:spcBef>
                <a:spcPts val="0"/>
              </a:spcBef>
              <a:defRPr b="1" sz="3500"/>
            </a:lvl4pPr>
            <a:lvl5pPr marL="1968500" indent="-444500" defTabSz="545930">
              <a:lnSpc>
                <a:spcPct val="100000"/>
              </a:lnSpc>
              <a:spcBef>
                <a:spcPts val="0"/>
              </a:spcBef>
              <a:defRPr b="1" sz="3500"/>
            </a:lvl5pPr>
          </a:lstStyle>
          <a:p>
            <a:pPr/>
            <a:r>
              <a:t>의제 부제</a:t>
            </a:r>
          </a:p>
          <a:p>
            <a:pPr lvl="1"/>
            <a:r>
              <a:t/>
            </a:r>
          </a:p>
          <a:p>
            <a:pPr lvl="2"/>
            <a:r>
              <a:t/>
            </a:r>
          </a:p>
          <a:p>
            <a:pPr lvl="3"/>
            <a:r>
              <a:t/>
            </a:r>
          </a:p>
          <a:p>
            <a:pPr lvl="4"/>
            <a:r>
              <a:t/>
            </a:r>
          </a:p>
        </p:txBody>
      </p:sp>
      <p:sp>
        <p:nvSpPr>
          <p:cNvPr id="90" name="본문 첫 번째 줄…"/>
          <p:cNvSpPr txBox="1"/>
          <p:nvPr>
            <p:ph type="body" idx="21" hasCustomPrompt="1"/>
          </p:nvPr>
        </p:nvSpPr>
        <p:spPr>
          <a:prstGeom prst="rect">
            <a:avLst/>
          </a:prstGeom>
        </p:spPr>
        <p:txBody>
          <a:bodyPr/>
          <a:lstStyle>
            <a:lvl1pPr marL="0" indent="0">
              <a:spcBef>
                <a:spcPts val="1300"/>
              </a:spcBef>
              <a:buSzTx/>
              <a:buNone/>
              <a:defRPr spc="-100" sz="3800"/>
            </a:lvl1pPr>
          </a:lstStyle>
          <a:p>
            <a:pPr/>
            <a:r>
              <a:t>의제 주제</a:t>
            </a:r>
          </a:p>
        </p:txBody>
      </p:sp>
      <p:sp>
        <p:nvSpPr>
          <p:cNvPr id="91" name="슬라이드 번호"/>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본문 첫 번째 줄…"/>
          <p:cNvSpPr txBox="1"/>
          <p:nvPr>
            <p:ph type="body" idx="1" hasCustomPrompt="1"/>
          </p:nvPr>
        </p:nvSpPr>
        <p:spPr>
          <a:xfrm>
            <a:off x="698500" y="2959100"/>
            <a:ext cx="11607800" cy="609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슬라이드 구분점 텍스트</a:t>
            </a:r>
          </a:p>
          <a:p>
            <a:pPr lvl="1"/>
            <a:r>
              <a:t/>
            </a:r>
          </a:p>
          <a:p>
            <a:pPr lvl="2"/>
            <a:r>
              <a:t/>
            </a:r>
          </a:p>
          <a:p>
            <a:pPr lvl="3"/>
            <a:r>
              <a:t/>
            </a:r>
          </a:p>
          <a:p>
            <a:pPr lvl="4"/>
            <a:r>
              <a:t/>
            </a:r>
          </a:p>
        </p:txBody>
      </p:sp>
      <p:sp>
        <p:nvSpPr>
          <p:cNvPr id="3" name="슬라이드 제목"/>
          <p:cNvSpPr txBox="1"/>
          <p:nvPr>
            <p:ph type="title" hasCustomPrompt="1"/>
          </p:nvPr>
        </p:nvSpPr>
        <p:spPr>
          <a:xfrm>
            <a:off x="698500" y="440266"/>
            <a:ext cx="11607800" cy="101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슬라이드 제목</a:t>
            </a:r>
          </a:p>
        </p:txBody>
      </p:sp>
      <p:sp>
        <p:nvSpPr>
          <p:cNvPr id="4" name="슬라이드 번호"/>
          <p:cNvSpPr txBox="1"/>
          <p:nvPr>
            <p:ph type="sldNum" sz="quarter" idx="2"/>
          </p:nvPr>
        </p:nvSpPr>
        <p:spPr>
          <a:xfrm>
            <a:off x="6350067" y="9220200"/>
            <a:ext cx="297892" cy="287479"/>
          </a:xfrm>
          <a:prstGeom prst="rect">
            <a:avLst/>
          </a:prstGeom>
          <a:ln w="12700">
            <a:miter lim="400000"/>
          </a:ln>
        </p:spPr>
        <p:txBody>
          <a:bodyPr wrap="none" lIns="50800" tIns="50800" rIns="50800" bIns="50800" anchor="b">
            <a:spAutoFit/>
          </a:bodyPr>
          <a:lstStyle>
            <a:lvl1pPr defTabSz="584200">
              <a:defRPr sz="13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1733930" rtl="0" latinLnBrk="0">
        <a:lnSpc>
          <a:spcPct val="80000"/>
        </a:lnSpc>
        <a:spcBef>
          <a:spcPts val="0"/>
        </a:spcBef>
        <a:spcAft>
          <a:spcPts val="0"/>
        </a:spcAft>
        <a:buClrTx/>
        <a:buSzTx/>
        <a:buFontTx/>
        <a:buNone/>
        <a:tabLst/>
        <a:defRPr b="1" baseline="0" cap="none" i="0" spc="-119" strike="noStrike" sz="6000" u="none">
          <a:solidFill>
            <a:srgbClr val="000000"/>
          </a:solidFill>
          <a:uFillTx/>
          <a:latin typeface="Helvetica Neue"/>
          <a:ea typeface="Helvetica Neue"/>
          <a:cs typeface="Helvetica Neue"/>
          <a:sym typeface="Helvetica Neue"/>
        </a:defRPr>
      </a:lvl1pPr>
      <a:lvl2pPr marL="0" marR="0" indent="0" algn="l" defTabSz="1733930" rtl="0" latinLnBrk="0">
        <a:lnSpc>
          <a:spcPct val="80000"/>
        </a:lnSpc>
        <a:spcBef>
          <a:spcPts val="0"/>
        </a:spcBef>
        <a:spcAft>
          <a:spcPts val="0"/>
        </a:spcAft>
        <a:buClrTx/>
        <a:buSzTx/>
        <a:buFontTx/>
        <a:buNone/>
        <a:tabLst/>
        <a:defRPr b="1" baseline="0" cap="none" i="0" spc="-119" strike="noStrike" sz="6000" u="none">
          <a:solidFill>
            <a:srgbClr val="000000"/>
          </a:solidFill>
          <a:uFillTx/>
          <a:latin typeface="Helvetica Neue"/>
          <a:ea typeface="Helvetica Neue"/>
          <a:cs typeface="Helvetica Neue"/>
          <a:sym typeface="Helvetica Neue"/>
        </a:defRPr>
      </a:lvl2pPr>
      <a:lvl3pPr marL="0" marR="0" indent="0" algn="l" defTabSz="1733930" rtl="0" latinLnBrk="0">
        <a:lnSpc>
          <a:spcPct val="80000"/>
        </a:lnSpc>
        <a:spcBef>
          <a:spcPts val="0"/>
        </a:spcBef>
        <a:spcAft>
          <a:spcPts val="0"/>
        </a:spcAft>
        <a:buClrTx/>
        <a:buSzTx/>
        <a:buFontTx/>
        <a:buNone/>
        <a:tabLst/>
        <a:defRPr b="1" baseline="0" cap="none" i="0" spc="-119" strike="noStrike" sz="6000" u="none">
          <a:solidFill>
            <a:srgbClr val="000000"/>
          </a:solidFill>
          <a:uFillTx/>
          <a:latin typeface="Helvetica Neue"/>
          <a:ea typeface="Helvetica Neue"/>
          <a:cs typeface="Helvetica Neue"/>
          <a:sym typeface="Helvetica Neue"/>
        </a:defRPr>
      </a:lvl3pPr>
      <a:lvl4pPr marL="0" marR="0" indent="0" algn="l" defTabSz="1733930" rtl="0" latinLnBrk="0">
        <a:lnSpc>
          <a:spcPct val="80000"/>
        </a:lnSpc>
        <a:spcBef>
          <a:spcPts val="0"/>
        </a:spcBef>
        <a:spcAft>
          <a:spcPts val="0"/>
        </a:spcAft>
        <a:buClrTx/>
        <a:buSzTx/>
        <a:buFontTx/>
        <a:buNone/>
        <a:tabLst/>
        <a:defRPr b="1" baseline="0" cap="none" i="0" spc="-119" strike="noStrike" sz="6000" u="none">
          <a:solidFill>
            <a:srgbClr val="000000"/>
          </a:solidFill>
          <a:uFillTx/>
          <a:latin typeface="Helvetica Neue"/>
          <a:ea typeface="Helvetica Neue"/>
          <a:cs typeface="Helvetica Neue"/>
          <a:sym typeface="Helvetica Neue"/>
        </a:defRPr>
      </a:lvl4pPr>
      <a:lvl5pPr marL="0" marR="0" indent="0" algn="l" defTabSz="1733930" rtl="0" latinLnBrk="0">
        <a:lnSpc>
          <a:spcPct val="80000"/>
        </a:lnSpc>
        <a:spcBef>
          <a:spcPts val="0"/>
        </a:spcBef>
        <a:spcAft>
          <a:spcPts val="0"/>
        </a:spcAft>
        <a:buClrTx/>
        <a:buSzTx/>
        <a:buFontTx/>
        <a:buNone/>
        <a:tabLst/>
        <a:defRPr b="1" baseline="0" cap="none" i="0" spc="-119" strike="noStrike" sz="6000" u="none">
          <a:solidFill>
            <a:srgbClr val="000000"/>
          </a:solidFill>
          <a:uFillTx/>
          <a:latin typeface="Helvetica Neue"/>
          <a:ea typeface="Helvetica Neue"/>
          <a:cs typeface="Helvetica Neue"/>
          <a:sym typeface="Helvetica Neue"/>
        </a:defRPr>
      </a:lvl5pPr>
      <a:lvl6pPr marL="0" marR="0" indent="0" algn="l" defTabSz="1733930" rtl="0" latinLnBrk="0">
        <a:lnSpc>
          <a:spcPct val="80000"/>
        </a:lnSpc>
        <a:spcBef>
          <a:spcPts val="0"/>
        </a:spcBef>
        <a:spcAft>
          <a:spcPts val="0"/>
        </a:spcAft>
        <a:buClrTx/>
        <a:buSzTx/>
        <a:buFontTx/>
        <a:buNone/>
        <a:tabLst/>
        <a:defRPr b="1" baseline="0" cap="none" i="0" spc="-119" strike="noStrike" sz="6000" u="none">
          <a:solidFill>
            <a:srgbClr val="000000"/>
          </a:solidFill>
          <a:uFillTx/>
          <a:latin typeface="Helvetica Neue"/>
          <a:ea typeface="Helvetica Neue"/>
          <a:cs typeface="Helvetica Neue"/>
          <a:sym typeface="Helvetica Neue"/>
        </a:defRPr>
      </a:lvl6pPr>
      <a:lvl7pPr marL="0" marR="0" indent="0" algn="l" defTabSz="1733930" rtl="0" latinLnBrk="0">
        <a:lnSpc>
          <a:spcPct val="80000"/>
        </a:lnSpc>
        <a:spcBef>
          <a:spcPts val="0"/>
        </a:spcBef>
        <a:spcAft>
          <a:spcPts val="0"/>
        </a:spcAft>
        <a:buClrTx/>
        <a:buSzTx/>
        <a:buFontTx/>
        <a:buNone/>
        <a:tabLst/>
        <a:defRPr b="1" baseline="0" cap="none" i="0" spc="-119" strike="noStrike" sz="6000" u="none">
          <a:solidFill>
            <a:srgbClr val="000000"/>
          </a:solidFill>
          <a:uFillTx/>
          <a:latin typeface="Helvetica Neue"/>
          <a:ea typeface="Helvetica Neue"/>
          <a:cs typeface="Helvetica Neue"/>
          <a:sym typeface="Helvetica Neue"/>
        </a:defRPr>
      </a:lvl7pPr>
      <a:lvl8pPr marL="0" marR="0" indent="0" algn="l" defTabSz="1733930" rtl="0" latinLnBrk="0">
        <a:lnSpc>
          <a:spcPct val="80000"/>
        </a:lnSpc>
        <a:spcBef>
          <a:spcPts val="0"/>
        </a:spcBef>
        <a:spcAft>
          <a:spcPts val="0"/>
        </a:spcAft>
        <a:buClrTx/>
        <a:buSzTx/>
        <a:buFontTx/>
        <a:buNone/>
        <a:tabLst/>
        <a:defRPr b="1" baseline="0" cap="none" i="0" spc="-119" strike="noStrike" sz="6000" u="none">
          <a:solidFill>
            <a:srgbClr val="000000"/>
          </a:solidFill>
          <a:uFillTx/>
          <a:latin typeface="Helvetica Neue"/>
          <a:ea typeface="Helvetica Neue"/>
          <a:cs typeface="Helvetica Neue"/>
          <a:sym typeface="Helvetica Neue"/>
        </a:defRPr>
      </a:lvl8pPr>
      <a:lvl9pPr marL="0" marR="0" indent="0" algn="l" defTabSz="1733930" rtl="0" latinLnBrk="0">
        <a:lnSpc>
          <a:spcPct val="80000"/>
        </a:lnSpc>
        <a:spcBef>
          <a:spcPts val="0"/>
        </a:spcBef>
        <a:spcAft>
          <a:spcPts val="0"/>
        </a:spcAft>
        <a:buClrTx/>
        <a:buSzTx/>
        <a:buFontTx/>
        <a:buNone/>
        <a:tabLst/>
        <a:defRPr b="1" baseline="0" cap="none" i="0" spc="-119" strike="noStrike" sz="6000" u="none">
          <a:solidFill>
            <a:srgbClr val="000000"/>
          </a:solidFill>
          <a:uFillTx/>
          <a:latin typeface="Helvetica Neue"/>
          <a:ea typeface="Helvetica Neue"/>
          <a:cs typeface="Helvetica Neue"/>
          <a:sym typeface="Helvetica Neue"/>
        </a:defRPr>
      </a:lvl9pPr>
    </p:titleStyle>
    <p:bodyStyle>
      <a:lvl1pPr marL="381000" marR="0" indent="-381000" algn="l" defTabSz="1733930" rtl="0" latinLnBrk="0">
        <a:lnSpc>
          <a:spcPct val="90000"/>
        </a:lnSpc>
        <a:spcBef>
          <a:spcPts val="3200"/>
        </a:spcBef>
        <a:spcAft>
          <a:spcPts val="0"/>
        </a:spcAft>
        <a:buClrTx/>
        <a:buSzPct val="123000"/>
        <a:buFontTx/>
        <a:buChar char="•"/>
        <a:tabLst/>
        <a:defRPr b="0" baseline="0" cap="none" i="0" spc="0" strike="noStrike" sz="3000" u="none">
          <a:solidFill>
            <a:srgbClr val="000000"/>
          </a:solidFill>
          <a:uFillTx/>
          <a:latin typeface="Helvetica Neue"/>
          <a:ea typeface="Helvetica Neue"/>
          <a:cs typeface="Helvetica Neue"/>
          <a:sym typeface="Helvetica Neue"/>
        </a:defRPr>
      </a:lvl1pPr>
      <a:lvl2pPr marL="762000" marR="0" indent="-381000" algn="l" defTabSz="1733930" rtl="0" latinLnBrk="0">
        <a:lnSpc>
          <a:spcPct val="90000"/>
        </a:lnSpc>
        <a:spcBef>
          <a:spcPts val="3200"/>
        </a:spcBef>
        <a:spcAft>
          <a:spcPts val="0"/>
        </a:spcAft>
        <a:buClrTx/>
        <a:buSzPct val="123000"/>
        <a:buFontTx/>
        <a:buChar char="•"/>
        <a:tabLst/>
        <a:defRPr b="0" baseline="0" cap="none" i="0" spc="0" strike="noStrike" sz="3000" u="none">
          <a:solidFill>
            <a:srgbClr val="000000"/>
          </a:solidFill>
          <a:uFillTx/>
          <a:latin typeface="Helvetica Neue"/>
          <a:ea typeface="Helvetica Neue"/>
          <a:cs typeface="Helvetica Neue"/>
          <a:sym typeface="Helvetica Neue"/>
        </a:defRPr>
      </a:lvl2pPr>
      <a:lvl3pPr marL="1143000" marR="0" indent="-381000" algn="l" defTabSz="1733930" rtl="0" latinLnBrk="0">
        <a:lnSpc>
          <a:spcPct val="90000"/>
        </a:lnSpc>
        <a:spcBef>
          <a:spcPts val="3200"/>
        </a:spcBef>
        <a:spcAft>
          <a:spcPts val="0"/>
        </a:spcAft>
        <a:buClrTx/>
        <a:buSzPct val="123000"/>
        <a:buFontTx/>
        <a:buChar char="•"/>
        <a:tabLst/>
        <a:defRPr b="0" baseline="0" cap="none" i="0" spc="0" strike="noStrike" sz="3000" u="none">
          <a:solidFill>
            <a:srgbClr val="000000"/>
          </a:solidFill>
          <a:uFillTx/>
          <a:latin typeface="Helvetica Neue"/>
          <a:ea typeface="Helvetica Neue"/>
          <a:cs typeface="Helvetica Neue"/>
          <a:sym typeface="Helvetica Neue"/>
        </a:defRPr>
      </a:lvl3pPr>
      <a:lvl4pPr marL="1524000" marR="0" indent="-381000" algn="l" defTabSz="1733930" rtl="0" latinLnBrk="0">
        <a:lnSpc>
          <a:spcPct val="90000"/>
        </a:lnSpc>
        <a:spcBef>
          <a:spcPts val="3200"/>
        </a:spcBef>
        <a:spcAft>
          <a:spcPts val="0"/>
        </a:spcAft>
        <a:buClrTx/>
        <a:buSzPct val="123000"/>
        <a:buFontTx/>
        <a:buChar char="•"/>
        <a:tabLst/>
        <a:defRPr b="0" baseline="0" cap="none" i="0" spc="0" strike="noStrike" sz="3000" u="none">
          <a:solidFill>
            <a:srgbClr val="000000"/>
          </a:solidFill>
          <a:uFillTx/>
          <a:latin typeface="Helvetica Neue"/>
          <a:ea typeface="Helvetica Neue"/>
          <a:cs typeface="Helvetica Neue"/>
          <a:sym typeface="Helvetica Neue"/>
        </a:defRPr>
      </a:lvl4pPr>
      <a:lvl5pPr marL="1905000" marR="0" indent="-381000" algn="l" defTabSz="1733930" rtl="0" latinLnBrk="0">
        <a:lnSpc>
          <a:spcPct val="90000"/>
        </a:lnSpc>
        <a:spcBef>
          <a:spcPts val="3200"/>
        </a:spcBef>
        <a:spcAft>
          <a:spcPts val="0"/>
        </a:spcAft>
        <a:buClrTx/>
        <a:buSzPct val="123000"/>
        <a:buFontTx/>
        <a:buChar char="•"/>
        <a:tabLst/>
        <a:defRPr b="0" baseline="0" cap="none" i="0" spc="0" strike="noStrike" sz="3000" u="none">
          <a:solidFill>
            <a:srgbClr val="000000"/>
          </a:solidFill>
          <a:uFillTx/>
          <a:latin typeface="Helvetica Neue"/>
          <a:ea typeface="Helvetica Neue"/>
          <a:cs typeface="Helvetica Neue"/>
          <a:sym typeface="Helvetica Neue"/>
        </a:defRPr>
      </a:lvl5pPr>
      <a:lvl6pPr marL="2286000" marR="0" indent="-381000" algn="l" defTabSz="1733930" rtl="0" latinLnBrk="0">
        <a:lnSpc>
          <a:spcPct val="90000"/>
        </a:lnSpc>
        <a:spcBef>
          <a:spcPts val="3200"/>
        </a:spcBef>
        <a:spcAft>
          <a:spcPts val="0"/>
        </a:spcAft>
        <a:buClrTx/>
        <a:buSzPct val="123000"/>
        <a:buFontTx/>
        <a:buChar char="•"/>
        <a:tabLst/>
        <a:defRPr b="0" baseline="0" cap="none" i="0" spc="0" strike="noStrike" sz="3000" u="none">
          <a:solidFill>
            <a:srgbClr val="000000"/>
          </a:solidFill>
          <a:uFillTx/>
          <a:latin typeface="Helvetica Neue"/>
          <a:ea typeface="Helvetica Neue"/>
          <a:cs typeface="Helvetica Neue"/>
          <a:sym typeface="Helvetica Neue"/>
        </a:defRPr>
      </a:lvl6pPr>
      <a:lvl7pPr marL="2667000" marR="0" indent="-381000" algn="l" defTabSz="1733930" rtl="0" latinLnBrk="0">
        <a:lnSpc>
          <a:spcPct val="90000"/>
        </a:lnSpc>
        <a:spcBef>
          <a:spcPts val="3200"/>
        </a:spcBef>
        <a:spcAft>
          <a:spcPts val="0"/>
        </a:spcAft>
        <a:buClrTx/>
        <a:buSzPct val="123000"/>
        <a:buFontTx/>
        <a:buChar char="•"/>
        <a:tabLst/>
        <a:defRPr b="0" baseline="0" cap="none" i="0" spc="0" strike="noStrike" sz="3000" u="none">
          <a:solidFill>
            <a:srgbClr val="000000"/>
          </a:solidFill>
          <a:uFillTx/>
          <a:latin typeface="Helvetica Neue"/>
          <a:ea typeface="Helvetica Neue"/>
          <a:cs typeface="Helvetica Neue"/>
          <a:sym typeface="Helvetica Neue"/>
        </a:defRPr>
      </a:lvl7pPr>
      <a:lvl8pPr marL="3048000" marR="0" indent="-381000" algn="l" defTabSz="1733930" rtl="0" latinLnBrk="0">
        <a:lnSpc>
          <a:spcPct val="90000"/>
        </a:lnSpc>
        <a:spcBef>
          <a:spcPts val="3200"/>
        </a:spcBef>
        <a:spcAft>
          <a:spcPts val="0"/>
        </a:spcAft>
        <a:buClrTx/>
        <a:buSzPct val="123000"/>
        <a:buFontTx/>
        <a:buChar char="•"/>
        <a:tabLst/>
        <a:defRPr b="0" baseline="0" cap="none" i="0" spc="0" strike="noStrike" sz="3000" u="none">
          <a:solidFill>
            <a:srgbClr val="000000"/>
          </a:solidFill>
          <a:uFillTx/>
          <a:latin typeface="Helvetica Neue"/>
          <a:ea typeface="Helvetica Neue"/>
          <a:cs typeface="Helvetica Neue"/>
          <a:sym typeface="Helvetica Neue"/>
        </a:defRPr>
      </a:lvl8pPr>
      <a:lvl9pPr marL="3429000" marR="0" indent="-381000" algn="l" defTabSz="1733930" rtl="0" latinLnBrk="0">
        <a:lnSpc>
          <a:spcPct val="90000"/>
        </a:lnSpc>
        <a:spcBef>
          <a:spcPts val="3200"/>
        </a:spcBef>
        <a:spcAft>
          <a:spcPts val="0"/>
        </a:spcAft>
        <a:buClrTx/>
        <a:buSzPct val="123000"/>
        <a:buFontTx/>
        <a:buChar char="•"/>
        <a:tabLst/>
        <a:defRPr b="0" baseline="0" cap="none" i="0" spc="0" strike="noStrike" sz="3000" u="none">
          <a:solidFill>
            <a:srgbClr val="000000"/>
          </a:solidFill>
          <a:uFillTx/>
          <a:latin typeface="Helvetica Neue"/>
          <a:ea typeface="Helvetica Neue"/>
          <a:cs typeface="Helvetica Neue"/>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1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20.png"/><Relationship Id="rId4" Type="http://schemas.openxmlformats.org/officeDocument/2006/relationships/image" Target="../media/image2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2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2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25.png"/><Relationship Id="rId4" Type="http://schemas.openxmlformats.org/officeDocument/2006/relationships/image" Target="../media/image2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7.png"/><Relationship Id="rId4" Type="http://schemas.openxmlformats.org/officeDocument/2006/relationships/image" Target="../media/image2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29.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33.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hyperlink" Target="localhost:8888/view/DataScience/project/1st_project/%5B0%5Ddata/1-6-1_%EC%8B%9C%EA%B0%81%ED%99%94_%EC%B6%A9%EB%82%A8_%EC%9D%91%EA%B8%89%EC%8B%A4_folium(%EA%B2%B0%EA%B3%BC).html" TargetMode="External"/><Relationship Id="rId4" Type="http://schemas.openxmlformats.org/officeDocument/2006/relationships/hyperlink" Target="http://localhost:8888/view/DataScience/project/1st_project/%5B0%5Ddata/1-6-2_%EC%8B%9C%EA%B0%81%ED%99%94_%EC%A0%84%EB%82%A8_%EC%9D%91%EA%B8%89%EC%8B%A4_folium(%EA%B2%B0%EA%B3%BC).html" TargetMode="External"/><Relationship Id="rId5" Type="http://schemas.openxmlformats.org/officeDocument/2006/relationships/hyperlink" Target="http://localhost:8888/view/DataScience/project/1st_project/%5B0%5Ddata/1-6-3_%EC%8B%9C%EA%B0%81%ED%99%94_%EC%A0%9C%EC%A3%BC%EB%8F%84_%EC%9D%91%EA%B8%89%EC%8B%A4_folium(%EA%B2%B0%EA%B3%BC).html" TargetMode="External"/><Relationship Id="rId6" Type="http://schemas.openxmlformats.org/officeDocument/2006/relationships/hyperlink" Target="http://localhost:8888/view/DataScience/project/1st_project/%5B0%5Ddata/1-7-1_%EC%8B%9C%EA%B0%81%ED%99%94_%EC%B6%A9%EB%82%A8_%EB%85%B8%EC%9D%B8%EA%B5%90%ED%86%B5%EC%82%AC%EA%B3%A0_%EC%82%AC%EB%A7%9D%EC%9E%90%EB%8B%A4%EB%B0%9C%EC%A7%80%EC%97%AD_folium(%EA%B2%B0%EA%B3%BC).html" TargetMode="External"/><Relationship Id="rId7" Type="http://schemas.openxmlformats.org/officeDocument/2006/relationships/hyperlink" Target="http://localhost:8888/view/DataScience/project/1st_project/%5B0%5Ddata/1-7-2_%EC%8B%9C%EA%B0%81%ED%99%94_%EC%A0%84%EB%82%A8_%EB%85%B8%EC%9D%B8%EA%B5%90%ED%86%B5%EC%82%AC%EA%B3%A0_%EC%82%AC%EB%A7%9D%EC%9E%90%EB%8B%A4%EB%B0%9C%EC%A7%80%EC%97%AD_folium(%EA%B2%B0%EA%B3%BC).html" TargetMode="External"/><Relationship Id="rId8" Type="http://schemas.openxmlformats.org/officeDocument/2006/relationships/hyperlink" Target="http://localhost:8888/view/DataScience/project/1st_project/%5B0%5Ddata/1-7-3_%EC%8B%9C%EA%B0%81%ED%99%94_%EC%A0%9C%EC%A3%BC_%EB%85%B8%EC%9D%B8%EA%B5%90%ED%86%B5%EC%82%AC%EA%B3%A0_%EC%82%AC%EB%A7%9D%EC%9E%90%EB%8B%A4%EB%B0%9C%EC%A7%80%EC%97%AD_folium(%EA%B2%B0%EA%B3%BC).html" TargetMode="External"/><Relationship Id="rId9" Type="http://schemas.openxmlformats.org/officeDocument/2006/relationships/hyperlink" Target="http://localhost:8888/view/DataScience/project/1st_project/%5B0%5Ddata/1-8-1_%EC%8B%9C%EA%B0%81%ED%99%94_%EC%B6%A9%EB%82%A8_%EC%9D%91%EA%B8%89%EC%8B%A4_%EB%85%B8%EC%9D%B8%EA%B5%90%ED%86%B5%EC%82%AC%EA%B3%A0_%EC%82%AC%EB%A7%9D%EC%9E%90%EB%8B%A4%EB%B0%9C%EC%A7%80%EC%97%AD_folium(%EA%B2%B0%EA%B3%BC).html" TargetMode="External"/><Relationship Id="rId10" Type="http://schemas.openxmlformats.org/officeDocument/2006/relationships/hyperlink" Target="http://localhost:8888/view/DataScience/project/1st_project/%5B0%5Ddata/1-8-2_%EC%8B%9C%EA%B0%81%ED%99%94_%EC%A0%84%EB%82%A8_%EC%9D%91%EA%B8%89%EC%8B%A4_%EB%85%B8%EC%9D%B8%EA%B5%90%ED%86%B5%EC%82%AC%EA%B3%A0_%EC%82%AC%EB%A7%9D%EC%9E%90%EB%8B%A4%EB%B0%9C%EC%A7%80%EC%97%AD_folium(%EA%B2%B0%EA%B3%BC).html" TargetMode="External"/><Relationship Id="rId11" Type="http://schemas.openxmlformats.org/officeDocument/2006/relationships/hyperlink" Target="http://localhost:8888/view/DataScience/project/1st_project/%5B0%5Ddata/1-8-3_%EC%8B%9C%EA%B0%81%ED%99%94_%EC%A0%9C%EC%A3%BC_%EC%9D%91%EA%B8%89%EC%8B%A4_%EB%85%B8%EC%9D%B8%EA%B5%90%ED%86%B5%EC%82%AC%EA%B3%A0_%EC%82%AC%EB%A7%9D%EC%9E%90%EB%8B%A4%EB%B0%9C%EC%A7%80%EC%97%AD_folium(%EA%B2%B0%EA%B3%BC).html" TargetMode="External"/><Relationship Id="rId12" Type="http://schemas.openxmlformats.org/officeDocument/2006/relationships/hyperlink" Target="http://localhost:8888/view/DataScience/project/1st_project/%5B0%5Ddata/1-9-1_%EC%8B%9C%EA%B0%81%ED%99%94_%EC%B6%A9%EB%82%A8_%EC%9D%91%EA%B8%89%EC%8B%A4%EB%B0%98%EA%B2%BD_folium(%EB%85%B8%EC%9D%B8%EA%B5%90%ED%86%B5%EC%82%AC%EA%B3%A0%EC%82%AC%EB%A7%9D%EC%9E%90%EB%8B%A4%EB%B0%9C%EC%A7%80%EC%97%AD%ED%8F%AC%ED%95%A8)(%EA%B2%B0%EA%B3%BC).html" TargetMode="External"/><Relationship Id="rId13" Type="http://schemas.openxmlformats.org/officeDocument/2006/relationships/hyperlink" Target="http://localhost:8888/view/DataScience/project/1st_project/%5B0%5Ddata/1-9-2_%EC%8B%9C%EA%B0%81%ED%99%94_%EC%A0%84%EB%82%A8_%EC%9D%91%EA%B8%89%EC%8B%A4%EB%B0%98%EA%B2%BD_folium(%EB%85%B8%EC%9D%B8%EA%B5%90%ED%86%B5%EC%82%AC%EA%B3%A0%EC%82%AC%EB%A7%9D%EC%9E%90%EB%8B%A4%EB%B0%9C%EC%A7%80%EC%97%AD%ED%8F%AC%ED%95%A8)(%EA%B2%B0%EA%B3%BC).html" TargetMode="External"/><Relationship Id="rId14" Type="http://schemas.openxmlformats.org/officeDocument/2006/relationships/hyperlink" Target="http://localhost:8888/view/DataScience/project/1st_project/%5B0%5Ddata/1-9-3_%EC%8B%9C%EA%B0%81%ED%99%94_%EC%A0%9C%EC%A3%BC_%EC%9D%91%EA%B8%89%EC%8B%A4%EB%B0%98%EA%B2%BD_folium(%EB%85%B8%EC%9D%B8%EA%B5%90%ED%86%B5%EC%82%AC%EA%B3%A0%EC%82%AC%EB%A7%9D%EC%9E%90%EB%8B%A4%EB%B0%9C%EC%A7%80%EC%97%AD%ED%8F%AC%ED%95%A8)(%EA%B2%B0%EA%B3%BC).html"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3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image" Target="../media/image37.png"/><Relationship Id="rId6" Type="http://schemas.openxmlformats.org/officeDocument/2006/relationships/image" Target="../media/image38.png"/><Relationship Id="rId7" Type="http://schemas.openxmlformats.org/officeDocument/2006/relationships/image" Target="../media/image39.png"/><Relationship Id="rId8" Type="http://schemas.openxmlformats.org/officeDocument/2006/relationships/image" Target="../media/image40.png"/><Relationship Id="rId9" Type="http://schemas.openxmlformats.org/officeDocument/2006/relationships/image" Target="../media/image41.png"/><Relationship Id="rId10" Type="http://schemas.openxmlformats.org/officeDocument/2006/relationships/image" Target="../media/image42.png"/><Relationship Id="rId11" Type="http://schemas.openxmlformats.org/officeDocument/2006/relationships/image" Target="../media/image43.png"/><Relationship Id="rId12" Type="http://schemas.openxmlformats.org/officeDocument/2006/relationships/image" Target="../media/image44.png"/><Relationship Id="rId13" Type="http://schemas.openxmlformats.org/officeDocument/2006/relationships/image" Target="../media/image45.png"/><Relationship Id="rId14" Type="http://schemas.openxmlformats.org/officeDocument/2006/relationships/image" Target="../media/image4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47.png"/><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image" Target="../media/image51.png"/><Relationship Id="rId8" Type="http://schemas.openxmlformats.org/officeDocument/2006/relationships/image" Target="../media/image52.png"/><Relationship Id="rId9" Type="http://schemas.openxmlformats.org/officeDocument/2006/relationships/image" Target="../media/image53.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9.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E77771"/>
        </a:solidFill>
      </p:bgPr>
    </p:bg>
    <p:spTree>
      <p:nvGrpSpPr>
        <p:cNvPr id="1" name=""/>
        <p:cNvGrpSpPr/>
        <p:nvPr/>
      </p:nvGrpSpPr>
      <p:grpSpPr>
        <a:xfrm>
          <a:off x="0" y="0"/>
          <a:ext cx="0" cy="0"/>
          <a:chOff x="0" y="0"/>
          <a:chExt cx="0" cy="0"/>
        </a:xfrm>
      </p:grpSpPr>
      <p:sp>
        <p:nvSpPr>
          <p:cNvPr id="161" name="正方形/長方形 1"/>
          <p:cNvSpPr/>
          <p:nvPr/>
        </p:nvSpPr>
        <p:spPr>
          <a:xfrm>
            <a:off x="4855595" y="3014095"/>
            <a:ext cx="3293610" cy="3293610"/>
          </a:xfrm>
          <a:prstGeom prst="rect">
            <a:avLst/>
          </a:prstGeom>
          <a:solidFill>
            <a:srgbClr val="F86F6C"/>
          </a:solidFill>
          <a:ln w="152400">
            <a:solidFill>
              <a:srgbClr val="FFFFFF"/>
            </a:solidFill>
            <a:miter/>
          </a:ln>
        </p:spPr>
        <p:txBody>
          <a:bodyPr lIns="50800" tIns="50800" rIns="50800" bIns="50800" anchor="ctr"/>
          <a:lstStyle/>
          <a:p>
            <a:pPr defTabSz="1300480">
              <a:defRPr b="1" sz="13600">
                <a:solidFill>
                  <a:srgbClr val="FFFFFF"/>
                </a:solidFill>
                <a:latin typeface="Arial"/>
                <a:ea typeface="Arial"/>
                <a:cs typeface="Arial"/>
                <a:sym typeface="Arial"/>
              </a:defRPr>
            </a:pPr>
          </a:p>
        </p:txBody>
      </p:sp>
      <p:sp>
        <p:nvSpPr>
          <p:cNvPr id="162" name="テキスト ボックス 2"/>
          <p:cNvSpPr txBox="1"/>
          <p:nvPr/>
        </p:nvSpPr>
        <p:spPr>
          <a:xfrm>
            <a:off x="5276342" y="6634757"/>
            <a:ext cx="2452115" cy="770635"/>
          </a:xfrm>
          <a:prstGeom prst="rect">
            <a:avLst/>
          </a:prstGeom>
          <a:ln w="12700">
            <a:miter lim="400000"/>
          </a:ln>
          <a:extLst>
            <a:ext uri="{C572A759-6A51-4108-AA02-DFA0A04FC94B}">
              <ma14:wrappingTextBoxFlag xmlns:ma14="http://schemas.microsoft.com/office/mac/drawingml/2011/main" val="1"/>
            </a:ext>
          </a:extLst>
        </p:spPr>
        <p:txBody>
          <a:bodyPr wrap="none" lIns="48766" tIns="48766" rIns="48766" bIns="48766">
            <a:spAutoFit/>
          </a:bodyPr>
          <a:lstStyle>
            <a:lvl1pPr defTabSz="1300480">
              <a:defRPr b="1" spc="-117" sz="4400">
                <a:solidFill>
                  <a:srgbClr val="FFFFFF"/>
                </a:solidFill>
                <a:latin typeface="NanumSquareB"/>
                <a:ea typeface="NanumSquareB"/>
                <a:cs typeface="NanumSquareB"/>
                <a:sym typeface="NanumSquareB"/>
              </a:defRPr>
            </a:lvl1pPr>
          </a:lstStyle>
          <a:p>
            <a:pPr/>
            <a:r>
              <a:t>데이터멀캠</a:t>
            </a:r>
          </a:p>
        </p:txBody>
      </p:sp>
      <p:sp>
        <p:nvSpPr>
          <p:cNvPr id="163" name="テキスト ボックス 2"/>
          <p:cNvSpPr txBox="1"/>
          <p:nvPr/>
        </p:nvSpPr>
        <p:spPr>
          <a:xfrm>
            <a:off x="4432249" y="7475908"/>
            <a:ext cx="4140306" cy="447298"/>
          </a:xfrm>
          <a:prstGeom prst="rect">
            <a:avLst/>
          </a:prstGeom>
          <a:ln w="12700">
            <a:miter lim="400000"/>
          </a:ln>
          <a:extLst>
            <a:ext uri="{C572A759-6A51-4108-AA02-DFA0A04FC94B}">
              <ma14:wrappingTextBoxFlag xmlns:ma14="http://schemas.microsoft.com/office/mac/drawingml/2011/main" val="1"/>
            </a:ext>
          </a:extLst>
        </p:spPr>
        <p:txBody>
          <a:bodyPr wrap="none" lIns="48766" tIns="48766" rIns="48766" bIns="48766">
            <a:spAutoFit/>
          </a:bodyPr>
          <a:lstStyle>
            <a:lvl1pPr defTabSz="1300480">
              <a:defRPr spc="-74" sz="2200">
                <a:solidFill>
                  <a:srgbClr val="FFFFFF"/>
                </a:solidFill>
                <a:latin typeface="+mn-lt"/>
                <a:ea typeface="+mn-ea"/>
                <a:cs typeface="+mn-cs"/>
                <a:sym typeface="NanumSquareR"/>
              </a:defRPr>
            </a:lvl1pPr>
          </a:lstStyle>
          <a:p>
            <a:pPr/>
            <a:r>
              <a:t>조소진  김미정  김민창  김유나  맹재영</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97"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98"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299"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300"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301"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302"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303" name="03-3 데이터 전처리 및 탐색"/>
          <p:cNvSpPr txBox="1"/>
          <p:nvPr/>
        </p:nvSpPr>
        <p:spPr>
          <a:xfrm>
            <a:off x="5771660" y="890948"/>
            <a:ext cx="229418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03-3 데이터 전처리 및 탐색</a:t>
            </a:r>
          </a:p>
        </p:txBody>
      </p:sp>
      <p:grpSp>
        <p:nvGrpSpPr>
          <p:cNvPr id="306" name="그룹"/>
          <p:cNvGrpSpPr/>
          <p:nvPr/>
        </p:nvGrpSpPr>
        <p:grpSpPr>
          <a:xfrm>
            <a:off x="315685" y="2189697"/>
            <a:ext cx="5760997" cy="4116254"/>
            <a:chOff x="0" y="0"/>
            <a:chExt cx="5760995" cy="4116253"/>
          </a:xfrm>
        </p:grpSpPr>
        <p:pic>
          <p:nvPicPr>
            <p:cNvPr id="304" name="0-3시도별노인인구수(before).png" descr="0-3시도별노인인구수(before).png"/>
            <p:cNvPicPr>
              <a:picLocks noChangeAspect="1"/>
            </p:cNvPicPr>
            <p:nvPr/>
          </p:nvPicPr>
          <p:blipFill>
            <a:blip r:embed="rId3">
              <a:extLst/>
            </a:blip>
            <a:stretch>
              <a:fillRect/>
            </a:stretch>
          </p:blipFill>
          <p:spPr>
            <a:xfrm>
              <a:off x="-1" y="-1"/>
              <a:ext cx="5760997" cy="4116254"/>
            </a:xfrm>
            <a:prstGeom prst="rect">
              <a:avLst/>
            </a:prstGeom>
            <a:ln w="12700" cap="flat">
              <a:noFill/>
              <a:miter lim="400000"/>
            </a:ln>
            <a:effectLst/>
          </p:spPr>
        </p:pic>
        <p:sp>
          <p:nvSpPr>
            <p:cNvPr id="305" name="직사각형"/>
            <p:cNvSpPr/>
            <p:nvPr/>
          </p:nvSpPr>
          <p:spPr>
            <a:xfrm>
              <a:off x="705424" y="2208489"/>
              <a:ext cx="2895534" cy="1503393"/>
            </a:xfrm>
            <a:prstGeom prst="rect">
              <a:avLst/>
            </a:prstGeom>
            <a:noFill/>
            <a:ln w="38100" cap="flat">
              <a:solidFill>
                <a:srgbClr val="72A4F6"/>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grpSp>
      <p:graphicFrame>
        <p:nvGraphicFramePr>
          <p:cNvPr id="307" name="표"/>
          <p:cNvGraphicFramePr/>
          <p:nvPr/>
        </p:nvGraphicFramePr>
        <p:xfrm>
          <a:off x="1532382" y="6581226"/>
          <a:ext cx="8806775" cy="264208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177483"/>
                <a:gridCol w="7049929"/>
              </a:tblGrid>
              <a:tr h="569280">
                <a:tc>
                  <a:txBody>
                    <a:bodyPr/>
                    <a:lstStyle/>
                    <a:p>
                      <a:pPr>
                        <a:defRPr sz="1800"/>
                      </a:pPr>
                      <a:r>
                        <a:rPr sz="1400">
                          <a:latin typeface="+mn-lt"/>
                          <a:ea typeface="+mn-ea"/>
                          <a:cs typeface="+mn-cs"/>
                          <a:sym typeface="NanumSquareR"/>
                        </a:rPr>
                        <a:t>지역별 노인 인구 수를 모두 더한 후
하나의 데이터프레임에 저장</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index=0
areaOlderSumData = []
for area in areaList:
    areaOlderSumData.append(area_older_data.iloc[index:index+36,2:].sum()[0])
    area_older_df = pd.DataFrame(areaOlderSumData)
    index += 36</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569280">
                <a:tc>
                  <a:txBody>
                    <a:bodyPr/>
                    <a:lstStyle/>
                    <a:p>
                      <a:pPr>
                        <a:defRPr sz="1800"/>
                      </a:pPr>
                      <a:r>
                        <a:rPr sz="1400">
                          <a:latin typeface="+mn-lt"/>
                          <a:ea typeface="+mn-ea"/>
                          <a:cs typeface="+mn-cs"/>
                          <a:sym typeface="NanumSquareR"/>
                        </a:rPr>
                        <a:t>‘노인인구비율’열 생성</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data["노인인구비율"]=(data['65세이상']/data["지자체인구"]*100).round()</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622285">
                <a:tc>
                  <a:txBody>
                    <a:bodyPr/>
                    <a:lstStyle/>
                    <a:p>
                      <a:pPr>
                        <a:defRPr sz="1800"/>
                      </a:pPr>
                      <a:r>
                        <a:rPr sz="1400">
                          <a:latin typeface="+mn-lt"/>
                          <a:ea typeface="+mn-ea"/>
                          <a:cs typeface="+mn-cs"/>
                          <a:sym typeface="NanumSquareR"/>
                        </a:rPr>
                        <a:t>10만명당 노인사망자수’열 생성</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data['10만명당 노인사망자수'] = (( data['사망자 수'] / data['65세이상'] ) *100000).round()</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bl>
          </a:graphicData>
        </a:graphic>
      </p:graphicFrame>
      <p:sp>
        <p:nvSpPr>
          <p:cNvPr id="308" name="삼각형"/>
          <p:cNvSpPr/>
          <p:nvPr/>
        </p:nvSpPr>
        <p:spPr>
          <a:xfrm rot="13460346">
            <a:off x="5930534" y="4119078"/>
            <a:ext cx="286881" cy="2868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lose/>
              </a:path>
            </a:pathLst>
          </a:custGeom>
          <a:solidFill>
            <a:srgbClr val="5E5E5E"/>
          </a:solidFill>
          <a:ln w="12700">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grpSp>
        <p:nvGrpSpPr>
          <p:cNvPr id="312" name="그룹"/>
          <p:cNvGrpSpPr/>
          <p:nvPr/>
        </p:nvGrpSpPr>
        <p:grpSpPr>
          <a:xfrm>
            <a:off x="6460878" y="2756062"/>
            <a:ext cx="6279883" cy="2651376"/>
            <a:chOff x="0" y="0"/>
            <a:chExt cx="6279882" cy="2651374"/>
          </a:xfrm>
        </p:grpSpPr>
        <p:pic>
          <p:nvPicPr>
            <p:cNvPr id="309" name="0-3시도별노인인구수(after2).png" descr="0-3시도별노인인구수(after2).png"/>
            <p:cNvPicPr>
              <a:picLocks noChangeAspect="1"/>
            </p:cNvPicPr>
            <p:nvPr/>
          </p:nvPicPr>
          <p:blipFill>
            <a:blip r:embed="rId4">
              <a:extLst/>
            </a:blip>
            <a:stretch>
              <a:fillRect/>
            </a:stretch>
          </p:blipFill>
          <p:spPr>
            <a:xfrm>
              <a:off x="0" y="0"/>
              <a:ext cx="6279883" cy="2645258"/>
            </a:xfrm>
            <a:prstGeom prst="rect">
              <a:avLst/>
            </a:prstGeom>
            <a:ln w="12700" cap="flat">
              <a:noFill/>
              <a:miter lim="400000"/>
            </a:ln>
            <a:effectLst/>
          </p:spPr>
        </p:pic>
        <p:sp>
          <p:nvSpPr>
            <p:cNvPr id="310" name="직사각형"/>
            <p:cNvSpPr/>
            <p:nvPr/>
          </p:nvSpPr>
          <p:spPr>
            <a:xfrm>
              <a:off x="2306354" y="44217"/>
              <a:ext cx="1127675" cy="2607158"/>
            </a:xfrm>
            <a:prstGeom prst="rect">
              <a:avLst/>
            </a:prstGeom>
            <a:noFill/>
            <a:ln w="38100" cap="flat">
              <a:solidFill>
                <a:srgbClr val="E77771"/>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11" name="직사각형"/>
            <p:cNvSpPr/>
            <p:nvPr/>
          </p:nvSpPr>
          <p:spPr>
            <a:xfrm>
              <a:off x="4262154" y="44217"/>
              <a:ext cx="1750006" cy="2607158"/>
            </a:xfrm>
            <a:prstGeom prst="rect">
              <a:avLst/>
            </a:prstGeom>
            <a:noFill/>
            <a:ln w="38100" cap="flat">
              <a:solidFill>
                <a:srgbClr val="E77771"/>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grpSp>
      <p:sp>
        <p:nvSpPr>
          <p:cNvPr id="313" name="&lt;전국 지역 및 연령별 인구 수&gt;"/>
          <p:cNvSpPr txBox="1"/>
          <p:nvPr/>
        </p:nvSpPr>
        <p:spPr>
          <a:xfrm>
            <a:off x="2139765" y="1774722"/>
            <a:ext cx="2112837" cy="304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300"/>
            </a:lvl1pPr>
          </a:lstStyle>
          <a:p>
            <a:pPr/>
            <a:r>
              <a:t>&lt;전국 지역 및 연령별 인구 수&gt;</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18"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19"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320"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321"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322"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323"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324" name="03-3 데이터 전처리 및 탐색"/>
          <p:cNvSpPr txBox="1"/>
          <p:nvPr/>
        </p:nvSpPr>
        <p:spPr>
          <a:xfrm>
            <a:off x="5771660" y="890948"/>
            <a:ext cx="229418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03-3 데이터 전처리 및 탐색</a:t>
            </a:r>
          </a:p>
        </p:txBody>
      </p:sp>
      <p:pic>
        <p:nvPicPr>
          <p:cNvPr id="325" name="0-5-1요일별노인교통사고사망자수(after).png" descr="0-5-1요일별노인교통사고사망자수(after).png"/>
          <p:cNvPicPr>
            <a:picLocks noChangeAspect="1"/>
          </p:cNvPicPr>
          <p:nvPr/>
        </p:nvPicPr>
        <p:blipFill>
          <a:blip r:embed="rId3">
            <a:extLst/>
          </a:blip>
          <a:stretch>
            <a:fillRect/>
          </a:stretch>
        </p:blipFill>
        <p:spPr>
          <a:xfrm>
            <a:off x="8107078" y="2944328"/>
            <a:ext cx="4240577" cy="2702622"/>
          </a:xfrm>
          <a:prstGeom prst="rect">
            <a:avLst/>
          </a:prstGeom>
          <a:ln w="12700">
            <a:miter lim="400000"/>
          </a:ln>
        </p:spPr>
      </p:pic>
      <p:pic>
        <p:nvPicPr>
          <p:cNvPr id="326" name="0-5-1요일별노인교통사고사망자수(before).png" descr="0-5-1요일별노인교통사고사망자수(before).png"/>
          <p:cNvPicPr>
            <a:picLocks noChangeAspect="1"/>
          </p:cNvPicPr>
          <p:nvPr/>
        </p:nvPicPr>
        <p:blipFill>
          <a:blip r:embed="rId4">
            <a:extLst/>
          </a:blip>
          <a:srcRect l="0" t="0" r="0" b="17214"/>
          <a:stretch>
            <a:fillRect/>
          </a:stretch>
        </p:blipFill>
        <p:spPr>
          <a:xfrm>
            <a:off x="717883" y="2285159"/>
            <a:ext cx="6720612" cy="4232967"/>
          </a:xfrm>
          <a:prstGeom prst="rect">
            <a:avLst/>
          </a:prstGeom>
          <a:ln w="12700">
            <a:miter lim="400000"/>
          </a:ln>
        </p:spPr>
      </p:pic>
      <p:sp>
        <p:nvSpPr>
          <p:cNvPr id="327" name="직사각형"/>
          <p:cNvSpPr/>
          <p:nvPr/>
        </p:nvSpPr>
        <p:spPr>
          <a:xfrm>
            <a:off x="2743157" y="3153093"/>
            <a:ext cx="4676856" cy="172497"/>
          </a:xfrm>
          <a:prstGeom prst="rect">
            <a:avLst/>
          </a:prstGeom>
          <a:ln w="25400">
            <a:solidFill>
              <a:srgbClr val="72A4F6"/>
            </a:solidFill>
            <a:miter lim="400000"/>
          </a:ln>
        </p:spPr>
        <p:txBody>
          <a:bodyPr lIns="50800" tIns="50800" rIns="50800" bIns="50800" anchor="ctr"/>
          <a:lstStyle/>
          <a:p>
            <a:pPr defTabSz="584200">
              <a:defRPr sz="2000">
                <a:solidFill>
                  <a:srgbClr val="FFFFFF"/>
                </a:solidFill>
                <a:latin typeface="Helvetica Neue Medium"/>
                <a:ea typeface="Helvetica Neue Medium"/>
                <a:cs typeface="Helvetica Neue Medium"/>
                <a:sym typeface="Helvetica Neue Medium"/>
              </a:defRPr>
            </a:pPr>
          </a:p>
        </p:txBody>
      </p:sp>
      <p:graphicFrame>
        <p:nvGraphicFramePr>
          <p:cNvPr id="328" name="표"/>
          <p:cNvGraphicFramePr/>
          <p:nvPr/>
        </p:nvGraphicFramePr>
        <p:xfrm>
          <a:off x="2285631" y="7430258"/>
          <a:ext cx="8806774" cy="1034473"/>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177483"/>
                <a:gridCol w="5629290"/>
              </a:tblGrid>
              <a:tr h="517236">
                <a:tc>
                  <a:txBody>
                    <a:bodyPr/>
                    <a:lstStyle/>
                    <a:p>
                      <a:pPr>
                        <a:defRPr sz="1800"/>
                      </a:pPr>
                      <a:r>
                        <a:rPr sz="1400">
                          <a:latin typeface="+mn-lt"/>
                          <a:ea typeface="+mn-ea"/>
                          <a:cs typeface="+mn-cs"/>
                          <a:sym typeface="NanumSquareR"/>
                        </a:rPr>
                        <a:t>index 0번 삭제 및 열 정렬 후 원본반영</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day_data.drop(index=0, axis=0, inplace=True)</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517236">
                <a:tc>
                  <a:txBody>
                    <a:bodyPr/>
                    <a:lstStyle/>
                    <a:p>
                      <a:pPr>
                        <a:defRPr sz="1800"/>
                      </a:pPr>
                      <a:r>
                        <a:rPr sz="1400">
                          <a:latin typeface="+mn-lt"/>
                          <a:ea typeface="+mn-ea"/>
                          <a:cs typeface="+mn-cs"/>
                          <a:sym typeface="NanumSquareR"/>
                        </a:rPr>
                        <a:t>전국 시도별 사망자수만 추출</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day_data = day_data[4::3] </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bl>
          </a:graphicData>
        </a:graphic>
      </p:graphicFrame>
      <p:sp>
        <p:nvSpPr>
          <p:cNvPr id="329" name="삼각형"/>
          <p:cNvSpPr/>
          <p:nvPr/>
        </p:nvSpPr>
        <p:spPr>
          <a:xfrm rot="13460346">
            <a:off x="7594234" y="4119078"/>
            <a:ext cx="286881" cy="2868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lose/>
              </a:path>
            </a:pathLst>
          </a:custGeom>
          <a:solidFill>
            <a:srgbClr val="5E5E5E"/>
          </a:solidFill>
          <a:ln w="12700">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30" name="&lt;요일별 노인 교통사고 사망자 수&gt;"/>
          <p:cNvSpPr txBox="1"/>
          <p:nvPr/>
        </p:nvSpPr>
        <p:spPr>
          <a:xfrm>
            <a:off x="2875562" y="1928369"/>
            <a:ext cx="2430654" cy="274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300">
                <a:latin typeface="+mn-lt"/>
                <a:ea typeface="+mn-ea"/>
                <a:cs typeface="+mn-cs"/>
                <a:sym typeface="NanumSquareR"/>
              </a:defRPr>
            </a:lvl1pPr>
          </a:lstStyle>
          <a:p>
            <a:pPr/>
            <a:r>
              <a:t>&lt;요일별 노인 교통사고 사망자 수&gt;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35"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36"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337"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338"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339"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340"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341" name="03-3 데이터 전처리 및 탐색"/>
          <p:cNvSpPr txBox="1"/>
          <p:nvPr/>
        </p:nvSpPr>
        <p:spPr>
          <a:xfrm>
            <a:off x="5771660" y="890948"/>
            <a:ext cx="229418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03-3 데이터 전처리 및 탐색</a:t>
            </a:r>
          </a:p>
        </p:txBody>
      </p:sp>
      <p:pic>
        <p:nvPicPr>
          <p:cNvPr id="342" name="0-5-2월별노인교통사고사망자수(after).png" descr="0-5-2월별노인교통사고사망자수(after).png"/>
          <p:cNvPicPr>
            <a:picLocks noChangeAspect="1"/>
          </p:cNvPicPr>
          <p:nvPr/>
        </p:nvPicPr>
        <p:blipFill>
          <a:blip r:embed="rId3">
            <a:extLst/>
          </a:blip>
          <a:stretch>
            <a:fillRect/>
          </a:stretch>
        </p:blipFill>
        <p:spPr>
          <a:xfrm>
            <a:off x="3368569" y="6975158"/>
            <a:ext cx="6267662" cy="1865012"/>
          </a:xfrm>
          <a:prstGeom prst="rect">
            <a:avLst/>
          </a:prstGeom>
          <a:ln w="12700">
            <a:miter lim="400000"/>
          </a:ln>
        </p:spPr>
      </p:pic>
      <p:grpSp>
        <p:nvGrpSpPr>
          <p:cNvPr id="345" name="그룹"/>
          <p:cNvGrpSpPr/>
          <p:nvPr/>
        </p:nvGrpSpPr>
        <p:grpSpPr>
          <a:xfrm>
            <a:off x="1603380" y="2284451"/>
            <a:ext cx="9798040" cy="4106160"/>
            <a:chOff x="0" y="0"/>
            <a:chExt cx="9798039" cy="4106158"/>
          </a:xfrm>
        </p:grpSpPr>
        <p:pic>
          <p:nvPicPr>
            <p:cNvPr id="343" name="0-5-2월별노인교통사고사망자수(before).png" descr="0-5-2월별노인교통사고사망자수(before).png"/>
            <p:cNvPicPr>
              <a:picLocks noChangeAspect="1"/>
            </p:cNvPicPr>
            <p:nvPr/>
          </p:nvPicPr>
          <p:blipFill>
            <a:blip r:embed="rId4">
              <a:extLst/>
            </a:blip>
            <a:srcRect l="0" t="0" r="0" b="17574"/>
            <a:stretch>
              <a:fillRect/>
            </a:stretch>
          </p:blipFill>
          <p:spPr>
            <a:xfrm>
              <a:off x="0" y="0"/>
              <a:ext cx="9798040" cy="4106159"/>
            </a:xfrm>
            <a:prstGeom prst="rect">
              <a:avLst/>
            </a:prstGeom>
            <a:ln w="12700" cap="flat">
              <a:noFill/>
              <a:miter lim="400000"/>
            </a:ln>
            <a:effectLst/>
          </p:spPr>
        </p:pic>
        <p:sp>
          <p:nvSpPr>
            <p:cNvPr id="344" name="직사각형"/>
            <p:cNvSpPr/>
            <p:nvPr/>
          </p:nvSpPr>
          <p:spPr>
            <a:xfrm>
              <a:off x="1944171" y="854641"/>
              <a:ext cx="7846930" cy="136280"/>
            </a:xfrm>
            <a:prstGeom prst="rect">
              <a:avLst/>
            </a:prstGeom>
            <a:noFill/>
            <a:ln w="25400" cap="flat">
              <a:solidFill>
                <a:srgbClr val="72A4F6"/>
              </a:solidFill>
              <a:prstDash val="solid"/>
              <a:miter lim="400000"/>
            </a:ln>
            <a:effectLst/>
          </p:spPr>
          <p:txBody>
            <a:bodyPr wrap="square" lIns="50800" tIns="50800" rIns="50800" bIns="50800" numCol="1" anchor="ctr">
              <a:noAutofit/>
            </a:bodyPr>
            <a:lstStyle/>
            <a:p>
              <a:pPr defTabSz="584200">
                <a:defRPr sz="2000">
                  <a:solidFill>
                    <a:srgbClr val="FFFFFF"/>
                  </a:solidFill>
                  <a:latin typeface="Helvetica Neue Medium"/>
                  <a:ea typeface="Helvetica Neue Medium"/>
                  <a:cs typeface="Helvetica Neue Medium"/>
                  <a:sym typeface="Helvetica Neue Medium"/>
                </a:defRPr>
              </a:pPr>
            </a:p>
          </p:txBody>
        </p:sp>
      </p:grpSp>
      <p:sp>
        <p:nvSpPr>
          <p:cNvPr id="346" name="삼각형"/>
          <p:cNvSpPr/>
          <p:nvPr/>
        </p:nvSpPr>
        <p:spPr>
          <a:xfrm rot="18900000">
            <a:off x="6358960" y="6438017"/>
            <a:ext cx="286880" cy="2868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lose/>
              </a:path>
            </a:pathLst>
          </a:custGeom>
          <a:solidFill>
            <a:srgbClr val="5E5E5E"/>
          </a:solidFill>
          <a:ln w="12700">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47" name="&lt;월별 노인 교통사고 사망자 수&gt;"/>
          <p:cNvSpPr txBox="1"/>
          <p:nvPr/>
        </p:nvSpPr>
        <p:spPr>
          <a:xfrm>
            <a:off x="5362193" y="1819157"/>
            <a:ext cx="2280413" cy="27444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300">
                <a:latin typeface="+mn-lt"/>
                <a:ea typeface="+mn-ea"/>
                <a:cs typeface="+mn-cs"/>
                <a:sym typeface="NanumSquareR"/>
              </a:defRPr>
            </a:lvl1pPr>
          </a:lstStyle>
          <a:p>
            <a:pPr/>
            <a:r>
              <a:t>&lt;월별 노인 교통사고 사망자 수&gt;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52"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53"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354"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355"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356"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357"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358" name="03-3 데이터 전처리 및 탐색"/>
          <p:cNvSpPr txBox="1"/>
          <p:nvPr/>
        </p:nvSpPr>
        <p:spPr>
          <a:xfrm>
            <a:off x="5771660" y="890948"/>
            <a:ext cx="229418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03-3 데이터 전처리 및 탐색</a:t>
            </a:r>
          </a:p>
        </p:txBody>
      </p:sp>
      <p:pic>
        <p:nvPicPr>
          <p:cNvPr id="359" name="0-5-3시간별교통사고사망자수(after).png" descr="0-5-3시간별교통사고사망자수(after).png"/>
          <p:cNvPicPr>
            <a:picLocks noChangeAspect="1"/>
          </p:cNvPicPr>
          <p:nvPr/>
        </p:nvPicPr>
        <p:blipFill>
          <a:blip r:embed="rId3">
            <a:extLst/>
          </a:blip>
          <a:stretch>
            <a:fillRect/>
          </a:stretch>
        </p:blipFill>
        <p:spPr>
          <a:xfrm>
            <a:off x="1631371" y="6837505"/>
            <a:ext cx="9742059" cy="1702959"/>
          </a:xfrm>
          <a:prstGeom prst="rect">
            <a:avLst/>
          </a:prstGeom>
          <a:ln w="12700">
            <a:miter lim="400000"/>
          </a:ln>
        </p:spPr>
      </p:pic>
      <p:grpSp>
        <p:nvGrpSpPr>
          <p:cNvPr id="362" name="그룹"/>
          <p:cNvGrpSpPr/>
          <p:nvPr/>
        </p:nvGrpSpPr>
        <p:grpSpPr>
          <a:xfrm>
            <a:off x="1641529" y="2164282"/>
            <a:ext cx="9721742" cy="4068975"/>
            <a:chOff x="0" y="0"/>
            <a:chExt cx="9721740" cy="4068974"/>
          </a:xfrm>
        </p:grpSpPr>
        <p:pic>
          <p:nvPicPr>
            <p:cNvPr id="360" name="0-5-3시간별교통사고사망자수(before).png" descr="0-5-3시간별교통사고사망자수(before).png"/>
            <p:cNvPicPr>
              <a:picLocks noChangeAspect="1"/>
            </p:cNvPicPr>
            <p:nvPr/>
          </p:nvPicPr>
          <p:blipFill>
            <a:blip r:embed="rId4">
              <a:extLst/>
            </a:blip>
            <a:srcRect l="0" t="0" r="0" b="16957"/>
            <a:stretch>
              <a:fillRect/>
            </a:stretch>
          </p:blipFill>
          <p:spPr>
            <a:xfrm>
              <a:off x="0" y="0"/>
              <a:ext cx="9721741" cy="4068975"/>
            </a:xfrm>
            <a:prstGeom prst="rect">
              <a:avLst/>
            </a:prstGeom>
            <a:ln w="12700" cap="flat">
              <a:noFill/>
              <a:miter lim="400000"/>
            </a:ln>
            <a:effectLst/>
          </p:spPr>
        </p:pic>
        <p:sp>
          <p:nvSpPr>
            <p:cNvPr id="361" name="직사각형"/>
            <p:cNvSpPr/>
            <p:nvPr/>
          </p:nvSpPr>
          <p:spPr>
            <a:xfrm>
              <a:off x="1944840" y="827477"/>
              <a:ext cx="7752065" cy="167030"/>
            </a:xfrm>
            <a:prstGeom prst="rect">
              <a:avLst/>
            </a:prstGeom>
            <a:noFill/>
            <a:ln w="25400" cap="flat">
              <a:solidFill>
                <a:srgbClr val="72A4F6"/>
              </a:solidFill>
              <a:prstDash val="solid"/>
              <a:miter lim="400000"/>
            </a:ln>
            <a:effectLst/>
          </p:spPr>
          <p:txBody>
            <a:bodyPr wrap="square" lIns="50800" tIns="50800" rIns="50800" bIns="50800" numCol="1" anchor="ctr">
              <a:noAutofit/>
            </a:bodyPr>
            <a:lstStyle/>
            <a:p>
              <a:pPr defTabSz="584200">
                <a:defRPr sz="2000">
                  <a:solidFill>
                    <a:srgbClr val="FFFFFF"/>
                  </a:solidFill>
                  <a:latin typeface="Helvetica Neue Medium"/>
                  <a:ea typeface="Helvetica Neue Medium"/>
                  <a:cs typeface="Helvetica Neue Medium"/>
                  <a:sym typeface="Helvetica Neue Medium"/>
                </a:defRPr>
              </a:pPr>
            </a:p>
          </p:txBody>
        </p:sp>
      </p:grpSp>
      <p:sp>
        <p:nvSpPr>
          <p:cNvPr id="363" name="삼각형"/>
          <p:cNvSpPr/>
          <p:nvPr/>
        </p:nvSpPr>
        <p:spPr>
          <a:xfrm rot="18900000">
            <a:off x="6358960" y="6311017"/>
            <a:ext cx="286880" cy="2868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lose/>
              </a:path>
            </a:pathLst>
          </a:custGeom>
          <a:solidFill>
            <a:srgbClr val="5E5E5E"/>
          </a:solidFill>
          <a:ln w="12700">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64" name="&lt;시간대별 노인 교통사고 사망자 수&gt;"/>
          <p:cNvSpPr txBox="1"/>
          <p:nvPr/>
        </p:nvSpPr>
        <p:spPr>
          <a:xfrm>
            <a:off x="5211952" y="1719434"/>
            <a:ext cx="2580895" cy="27444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300">
                <a:latin typeface="+mn-lt"/>
                <a:ea typeface="+mn-ea"/>
                <a:cs typeface="+mn-cs"/>
                <a:sym typeface="NanumSquareR"/>
              </a:defRPr>
            </a:lvl1pPr>
          </a:lstStyle>
          <a:p>
            <a:pPr/>
            <a:r>
              <a:t>&lt;시간대별 노인 교통사고 사망자 수&gt;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69"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70"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371"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372"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373"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374"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375" name="03-3 데이터 전처리 및 탐색"/>
          <p:cNvSpPr txBox="1"/>
          <p:nvPr/>
        </p:nvSpPr>
        <p:spPr>
          <a:xfrm>
            <a:off x="5771660" y="890948"/>
            <a:ext cx="229418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03-3 데이터 전처리 및 탐색</a:t>
            </a:r>
          </a:p>
        </p:txBody>
      </p:sp>
      <p:grpSp>
        <p:nvGrpSpPr>
          <p:cNvPr id="379" name="그룹"/>
          <p:cNvGrpSpPr/>
          <p:nvPr/>
        </p:nvGrpSpPr>
        <p:grpSpPr>
          <a:xfrm>
            <a:off x="92065" y="2324180"/>
            <a:ext cx="5964768" cy="5936588"/>
            <a:chOff x="0" y="0"/>
            <a:chExt cx="5964766" cy="5936586"/>
          </a:xfrm>
        </p:grpSpPr>
        <p:pic>
          <p:nvPicPr>
            <p:cNvPr id="376" name="0-6-1충남응급실현황.png" descr="0-6-1충남응급실현황.png"/>
            <p:cNvPicPr>
              <a:picLocks noChangeAspect="1"/>
            </p:cNvPicPr>
            <p:nvPr/>
          </p:nvPicPr>
          <p:blipFill>
            <a:blip r:embed="rId3">
              <a:extLst/>
            </a:blip>
            <a:stretch>
              <a:fillRect/>
            </a:stretch>
          </p:blipFill>
          <p:spPr>
            <a:xfrm>
              <a:off x="-1" y="0"/>
              <a:ext cx="5964768" cy="5936587"/>
            </a:xfrm>
            <a:prstGeom prst="rect">
              <a:avLst/>
            </a:prstGeom>
            <a:ln w="12700" cap="flat">
              <a:noFill/>
              <a:miter lim="400000"/>
            </a:ln>
            <a:effectLst/>
          </p:spPr>
        </p:pic>
        <p:sp>
          <p:nvSpPr>
            <p:cNvPr id="377" name="직사각형"/>
            <p:cNvSpPr/>
            <p:nvPr/>
          </p:nvSpPr>
          <p:spPr>
            <a:xfrm>
              <a:off x="1392345" y="472259"/>
              <a:ext cx="2770001" cy="5450207"/>
            </a:xfrm>
            <a:prstGeom prst="rect">
              <a:avLst/>
            </a:prstGeom>
            <a:noFill/>
            <a:ln w="25400" cap="flat">
              <a:solidFill>
                <a:srgbClr val="72A4F6"/>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378" name="직사각형"/>
            <p:cNvSpPr/>
            <p:nvPr/>
          </p:nvSpPr>
          <p:spPr>
            <a:xfrm>
              <a:off x="5166114" y="472259"/>
              <a:ext cx="758421" cy="3947180"/>
            </a:xfrm>
            <a:prstGeom prst="rect">
              <a:avLst/>
            </a:prstGeom>
            <a:noFill/>
            <a:ln w="25400" cap="flat">
              <a:solidFill>
                <a:srgbClr val="72A4F6"/>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grpSp>
      <p:graphicFrame>
        <p:nvGraphicFramePr>
          <p:cNvPr id="380" name="표"/>
          <p:cNvGraphicFramePr/>
          <p:nvPr/>
        </p:nvGraphicFramePr>
        <p:xfrm>
          <a:off x="6737706" y="3666487"/>
          <a:ext cx="6284374" cy="4940789"/>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997194"/>
                <a:gridCol w="3964397"/>
              </a:tblGrid>
              <a:tr h="1386947">
                <a:tc>
                  <a:txBody>
                    <a:bodyPr/>
                    <a:lstStyle/>
                    <a:p>
                      <a:pPr>
                        <a:defRPr sz="1400">
                          <a:latin typeface="+mn-lt"/>
                          <a:ea typeface="+mn-ea"/>
                          <a:cs typeface="+mn-cs"/>
                          <a:sym typeface="NanumSquareR"/>
                        </a:defRPr>
                      </a:pPr>
                      <a:r>
                        <a:t>url 요청 후 bs4 객체 반환</a:t>
                      </a:r>
                    </a:p>
                    <a:p>
                      <a:pPr>
                        <a:defRPr sz="1400">
                          <a:latin typeface="+mn-lt"/>
                          <a:ea typeface="+mn-ea"/>
                          <a:cs typeface="+mn-cs"/>
                          <a:sym typeface="NanumSquareR"/>
                        </a:defRPr>
                      </a:pPr>
                      <a:r>
                        <a:t>&lt;td&gt; 크롤링</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400">
                          <a:latin typeface="+mn-lt"/>
                          <a:ea typeface="+mn-ea"/>
                          <a:cs typeface="+mn-cs"/>
                          <a:sym typeface="NanumSquareR"/>
                        </a:defRPr>
                      </a:pPr>
                      <a:r>
                        <a:t>res = urlopen(url)</a:t>
                      </a:r>
                    </a:p>
                    <a:p>
                      <a:pPr algn="l">
                        <a:defRPr sz="1400">
                          <a:latin typeface="+mn-lt"/>
                          <a:ea typeface="+mn-ea"/>
                          <a:cs typeface="+mn-cs"/>
                          <a:sym typeface="NanumSquareR"/>
                        </a:defRPr>
                      </a:pPr>
                      <a:r>
                        <a:t>html = res.read()</a:t>
                      </a:r>
                    </a:p>
                    <a:p>
                      <a:pPr algn="l">
                        <a:defRPr sz="1400">
                          <a:latin typeface="+mn-lt"/>
                          <a:ea typeface="+mn-ea"/>
                          <a:cs typeface="+mn-cs"/>
                          <a:sym typeface="NanumSquareR"/>
                        </a:defRPr>
                      </a:pPr>
                      <a:r>
                        <a:t>bs_obj = BeautifulSoup(html, "html.parser")</a:t>
                      </a:r>
                    </a:p>
                    <a:p>
                      <a:pPr algn="l">
                        <a:defRPr sz="1400">
                          <a:latin typeface="+mn-lt"/>
                          <a:ea typeface="+mn-ea"/>
                          <a:cs typeface="+mn-cs"/>
                          <a:sym typeface="NanumSquareR"/>
                        </a:defRPr>
                      </a:pPr>
                      <a:r>
                        <a:t>class_contents = bs_obj.find('section', {'class' : 'contents'})</a:t>
                      </a:r>
                    </a:p>
                    <a:p>
                      <a:pPr algn="l">
                        <a:defRPr sz="1400">
                          <a:latin typeface="+mn-lt"/>
                          <a:ea typeface="+mn-ea"/>
                          <a:cs typeface="+mn-cs"/>
                          <a:sym typeface="NanumSquareR"/>
                        </a:defRPr>
                      </a:pPr>
                      <a:r>
                        <a:t>addrs = class_contents.findAll('td')</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3553840">
                <a:tc>
                  <a:txBody>
                    <a:bodyPr/>
                    <a:lstStyle/>
                    <a:p>
                      <a:pPr>
                        <a:defRPr sz="1400">
                          <a:latin typeface="+mn-lt"/>
                          <a:ea typeface="+mn-ea"/>
                          <a:cs typeface="+mn-cs"/>
                          <a:sym typeface="NanumSquareR"/>
                        </a:defRPr>
                      </a:pPr>
                      <a:r>
                        <a:t>빈 리스트 생성 후</a:t>
                      </a:r>
                    </a:p>
                    <a:p>
                      <a:pPr>
                        <a:defRPr sz="1400">
                          <a:latin typeface="+mn-lt"/>
                          <a:ea typeface="+mn-ea"/>
                          <a:cs typeface="+mn-cs"/>
                          <a:sym typeface="NanumSquareR"/>
                        </a:defRPr>
                      </a:pPr>
                      <a:r>
                        <a:t>각 병원 정보를</a:t>
                      </a:r>
                    </a:p>
                    <a:p>
                      <a:pPr>
                        <a:defRPr sz="1400">
                          <a:latin typeface="+mn-lt"/>
                          <a:ea typeface="+mn-ea"/>
                          <a:cs typeface="+mn-cs"/>
                          <a:sym typeface="NanumSquareR"/>
                        </a:defRPr>
                      </a:pPr>
                      <a:r>
                        <a:t>데이터 프레임에 저장</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400">
                          <a:latin typeface="+mn-lt"/>
                          <a:ea typeface="+mn-ea"/>
                          <a:cs typeface="+mn-cs"/>
                          <a:sym typeface="NanumSquareR"/>
                        </a:defRPr>
                      </a:pPr>
                      <a:r>
                        <a:t>ch_index = []</a:t>
                      </a:r>
                    </a:p>
                    <a:p>
                      <a:pPr algn="l">
                        <a:defRPr sz="1400">
                          <a:latin typeface="+mn-lt"/>
                          <a:ea typeface="+mn-ea"/>
                          <a:cs typeface="+mn-cs"/>
                          <a:sym typeface="NanumSquareR"/>
                        </a:defRPr>
                      </a:pPr>
                      <a:r>
                        <a:t>ch_name = []</a:t>
                      </a:r>
                    </a:p>
                    <a:p>
                      <a:pPr algn="l">
                        <a:defRPr sz="1400">
                          <a:latin typeface="+mn-lt"/>
                          <a:ea typeface="+mn-ea"/>
                          <a:cs typeface="+mn-cs"/>
                          <a:sym typeface="NanumSquareR"/>
                        </a:defRPr>
                      </a:pPr>
                      <a:r>
                        <a:t>ch_address = []</a:t>
                      </a:r>
                    </a:p>
                    <a:p>
                      <a:pPr algn="l">
                        <a:defRPr sz="1400">
                          <a:latin typeface="+mn-lt"/>
                          <a:ea typeface="+mn-ea"/>
                          <a:cs typeface="+mn-cs"/>
                          <a:sym typeface="NanumSquareR"/>
                        </a:defRPr>
                      </a:pPr>
                      <a:r>
                        <a:t>ch_tel = []</a:t>
                      </a:r>
                    </a:p>
                    <a:p>
                      <a:pPr algn="l">
                        <a:defRPr sz="1400">
                          <a:latin typeface="+mn-lt"/>
                          <a:ea typeface="+mn-ea"/>
                          <a:cs typeface="+mn-cs"/>
                          <a:sym typeface="NanumSquareR"/>
                        </a:defRPr>
                      </a:pPr>
                      <a:r>
                        <a:t>ch_hospital_category = []</a:t>
                      </a:r>
                    </a:p>
                    <a:p>
                      <a:pPr algn="l">
                        <a:defRPr sz="1400">
                          <a:latin typeface="+mn-lt"/>
                          <a:ea typeface="+mn-ea"/>
                          <a:cs typeface="+mn-cs"/>
                          <a:sym typeface="NanumSquareR"/>
                        </a:defRPr>
                      </a:pPr>
                    </a:p>
                    <a:p>
                      <a:pPr algn="l">
                        <a:defRPr sz="1400">
                          <a:latin typeface="+mn-lt"/>
                          <a:ea typeface="+mn-ea"/>
                          <a:cs typeface="+mn-cs"/>
                          <a:sym typeface="NanumSquareR"/>
                        </a:defRPr>
                      </a:pPr>
                      <a:r>
                        <a:t>for i in range(0,len(text)) :</a:t>
                      </a:r>
                    </a:p>
                    <a:p>
                      <a:pPr algn="l">
                        <a:defRPr sz="1400">
                          <a:latin typeface="+mn-lt"/>
                          <a:ea typeface="+mn-ea"/>
                          <a:cs typeface="+mn-cs"/>
                          <a:sym typeface="NanumSquareR"/>
                        </a:defRPr>
                      </a:pPr>
                      <a:r>
                        <a:t>    if i%5 ==1:</a:t>
                      </a:r>
                    </a:p>
                    <a:p>
                      <a:pPr algn="l">
                        <a:defRPr sz="1400">
                          <a:latin typeface="+mn-lt"/>
                          <a:ea typeface="+mn-ea"/>
                          <a:cs typeface="+mn-cs"/>
                          <a:sym typeface="NanumSquareR"/>
                        </a:defRPr>
                      </a:pPr>
                      <a:r>
                        <a:t>        ch_name.append(text[i])</a:t>
                      </a:r>
                    </a:p>
                    <a:p>
                      <a:pPr algn="l">
                        <a:defRPr sz="1400">
                          <a:latin typeface="+mn-lt"/>
                          <a:ea typeface="+mn-ea"/>
                          <a:cs typeface="+mn-cs"/>
                          <a:sym typeface="NanumSquareR"/>
                        </a:defRPr>
                      </a:pPr>
                      <a:r>
                        <a:t>    elif i%5 ==2:</a:t>
                      </a:r>
                    </a:p>
                    <a:p>
                      <a:pPr algn="l">
                        <a:defRPr sz="1400">
                          <a:latin typeface="+mn-lt"/>
                          <a:ea typeface="+mn-ea"/>
                          <a:cs typeface="+mn-cs"/>
                          <a:sym typeface="NanumSquareR"/>
                        </a:defRPr>
                      </a:pPr>
                      <a:r>
                        <a:t>        ch_address.append(text[i])</a:t>
                      </a:r>
                    </a:p>
                    <a:p>
                      <a:pPr algn="l">
                        <a:defRPr sz="1400">
                          <a:latin typeface="+mn-lt"/>
                          <a:ea typeface="+mn-ea"/>
                          <a:cs typeface="+mn-cs"/>
                          <a:sym typeface="NanumSquareR"/>
                        </a:defRPr>
                      </a:pPr>
                      <a:r>
                        <a:t>    elif i%5 ==3:</a:t>
                      </a:r>
                    </a:p>
                    <a:p>
                      <a:pPr algn="l">
                        <a:defRPr sz="1400">
                          <a:latin typeface="+mn-lt"/>
                          <a:ea typeface="+mn-ea"/>
                          <a:cs typeface="+mn-cs"/>
                          <a:sym typeface="NanumSquareR"/>
                        </a:defRPr>
                      </a:pPr>
                      <a:r>
                        <a:t>        ch_tel.append(text[i])</a:t>
                      </a:r>
                    </a:p>
                    <a:p>
                      <a:pPr algn="l">
                        <a:defRPr sz="1400">
                          <a:latin typeface="+mn-lt"/>
                          <a:ea typeface="+mn-ea"/>
                          <a:cs typeface="+mn-cs"/>
                          <a:sym typeface="NanumSquareR"/>
                        </a:defRPr>
                      </a:pPr>
                      <a:r>
                        <a:t>    elif i%5 == 4:</a:t>
                      </a:r>
                    </a:p>
                    <a:p>
                      <a:pPr algn="l">
                        <a:defRPr sz="1400">
                          <a:latin typeface="+mn-lt"/>
                          <a:ea typeface="+mn-ea"/>
                          <a:cs typeface="+mn-cs"/>
                          <a:sym typeface="NanumSquareR"/>
                        </a:defRPr>
                      </a:pPr>
                      <a:r>
                        <a:t>        ch_hospital_category.append(text[i])    </a:t>
                      </a:r>
                    </a:p>
                    <a:p>
                      <a:pPr algn="l">
                        <a:defRPr sz="1400">
                          <a:latin typeface="+mn-lt"/>
                          <a:ea typeface="+mn-ea"/>
                          <a:cs typeface="+mn-cs"/>
                          <a:sym typeface="NanumSquareR"/>
                        </a:defRPr>
                      </a:pPr>
                      <a:r>
                        <a:t>    else:</a:t>
                      </a:r>
                    </a:p>
                    <a:p>
                      <a:pPr algn="l">
                        <a:defRPr sz="1400">
                          <a:latin typeface="+mn-lt"/>
                          <a:ea typeface="+mn-ea"/>
                          <a:cs typeface="+mn-cs"/>
                          <a:sym typeface="NanumSquareR"/>
                        </a:defRPr>
                      </a:pPr>
                      <a:r>
                        <a:t>        ch_index.append(text[i])</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bl>
          </a:graphicData>
        </a:graphic>
      </p:graphicFrame>
      <p:sp>
        <p:nvSpPr>
          <p:cNvPr id="381" name="&lt;충남 응급의료 기관 정보&gt;"/>
          <p:cNvSpPr txBox="1"/>
          <p:nvPr/>
        </p:nvSpPr>
        <p:spPr>
          <a:xfrm>
            <a:off x="2267764" y="1964714"/>
            <a:ext cx="1938656" cy="27444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300">
                <a:latin typeface="+mn-lt"/>
                <a:ea typeface="+mn-ea"/>
                <a:cs typeface="+mn-cs"/>
                <a:sym typeface="NanumSquareR"/>
              </a:defRPr>
            </a:lvl1pPr>
          </a:lstStyle>
          <a:p>
            <a:pPr/>
            <a:r>
              <a:t>&lt;충남 응급의료 기관 정보&gt;</a:t>
            </a:r>
          </a:p>
        </p:txBody>
      </p:sp>
      <p:sp>
        <p:nvSpPr>
          <p:cNvPr id="382" name="삼각형"/>
          <p:cNvSpPr/>
          <p:nvPr/>
        </p:nvSpPr>
        <p:spPr>
          <a:xfrm rot="13460346">
            <a:off x="6082934" y="4817578"/>
            <a:ext cx="286881" cy="2868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lose/>
              </a:path>
            </a:pathLst>
          </a:custGeom>
          <a:solidFill>
            <a:srgbClr val="5E5E5E"/>
          </a:solidFill>
          <a:ln w="12700">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pic>
        <p:nvPicPr>
          <p:cNvPr id="383" name="0-6-1충남응급실현황(after).png" descr="0-6-1충남응급실현황(after).png"/>
          <p:cNvPicPr>
            <a:picLocks noChangeAspect="1"/>
          </p:cNvPicPr>
          <p:nvPr/>
        </p:nvPicPr>
        <p:blipFill>
          <a:blip r:embed="rId4">
            <a:extLst/>
          </a:blip>
          <a:srcRect l="0" t="0" r="0" b="16165"/>
          <a:stretch>
            <a:fillRect/>
          </a:stretch>
        </p:blipFill>
        <p:spPr>
          <a:xfrm>
            <a:off x="6569695" y="1991441"/>
            <a:ext cx="6297718" cy="1460331"/>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88"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389"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390"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391"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392"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393"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394" name="03-3 데이터 전처리 및 탐색"/>
          <p:cNvSpPr txBox="1"/>
          <p:nvPr/>
        </p:nvSpPr>
        <p:spPr>
          <a:xfrm>
            <a:off x="5771660" y="890948"/>
            <a:ext cx="229418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03-3 데이터 전처리 및 탐색</a:t>
            </a:r>
          </a:p>
        </p:txBody>
      </p:sp>
      <p:pic>
        <p:nvPicPr>
          <p:cNvPr id="395" name="0-6-2전라남도응급실현황(after).png" descr="0-6-2전라남도응급실현황(after).png"/>
          <p:cNvPicPr>
            <a:picLocks noChangeAspect="1"/>
          </p:cNvPicPr>
          <p:nvPr/>
        </p:nvPicPr>
        <p:blipFill>
          <a:blip r:embed="rId3">
            <a:extLst/>
          </a:blip>
          <a:stretch>
            <a:fillRect/>
          </a:stretch>
        </p:blipFill>
        <p:spPr>
          <a:xfrm>
            <a:off x="2459240" y="2975135"/>
            <a:ext cx="8115698" cy="1608250"/>
          </a:xfrm>
          <a:prstGeom prst="rect">
            <a:avLst/>
          </a:prstGeom>
          <a:ln w="12700">
            <a:miter lim="400000"/>
          </a:ln>
        </p:spPr>
      </p:pic>
      <p:pic>
        <p:nvPicPr>
          <p:cNvPr id="396" name="0-6-3제주도응급실현황(after).png" descr="0-6-3제주도응급실현황(after).png"/>
          <p:cNvPicPr>
            <a:picLocks noChangeAspect="1"/>
          </p:cNvPicPr>
          <p:nvPr/>
        </p:nvPicPr>
        <p:blipFill>
          <a:blip r:embed="rId4">
            <a:extLst/>
          </a:blip>
          <a:srcRect l="0" t="0" r="0" b="13621"/>
          <a:stretch>
            <a:fillRect/>
          </a:stretch>
        </p:blipFill>
        <p:spPr>
          <a:xfrm>
            <a:off x="2429862" y="4576290"/>
            <a:ext cx="8115807" cy="2128292"/>
          </a:xfrm>
          <a:prstGeom prst="rect">
            <a:avLst/>
          </a:prstGeom>
          <a:ln w="12700">
            <a:miter lim="400000"/>
          </a:ln>
        </p:spPr>
      </p:pic>
      <p:sp>
        <p:nvSpPr>
          <p:cNvPr id="397" name="&lt;충남, 전남, 제주 응급의료 기관 정보&gt;"/>
          <p:cNvSpPr txBox="1"/>
          <p:nvPr/>
        </p:nvSpPr>
        <p:spPr>
          <a:xfrm>
            <a:off x="5150865" y="2644326"/>
            <a:ext cx="2703069" cy="27444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300">
                <a:latin typeface="+mn-lt"/>
                <a:ea typeface="+mn-ea"/>
                <a:cs typeface="+mn-cs"/>
                <a:sym typeface="NanumSquareR"/>
              </a:defRPr>
            </a:lvl1pPr>
          </a:lstStyle>
          <a:p>
            <a:pPr/>
            <a:r>
              <a:t>&lt;충남, 전남, 제주 응급의료 기관 정보&gt;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1"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02"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03"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404"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405"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406"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407"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408" name="03-3 데이터 전처리 및 탐색"/>
          <p:cNvSpPr txBox="1"/>
          <p:nvPr/>
        </p:nvSpPr>
        <p:spPr>
          <a:xfrm>
            <a:off x="5771660" y="890948"/>
            <a:ext cx="229418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03-3 데이터 전처리 및 탐색</a:t>
            </a:r>
          </a:p>
        </p:txBody>
      </p:sp>
      <p:pic>
        <p:nvPicPr>
          <p:cNvPr id="409" name="0-10전남충남사고다발지역연결.png" descr="0-10전남충남사고다발지역연결.png"/>
          <p:cNvPicPr>
            <a:picLocks noChangeAspect="1"/>
          </p:cNvPicPr>
          <p:nvPr/>
        </p:nvPicPr>
        <p:blipFill>
          <a:blip r:embed="rId3">
            <a:extLst/>
          </a:blip>
          <a:stretch>
            <a:fillRect/>
          </a:stretch>
        </p:blipFill>
        <p:spPr>
          <a:xfrm>
            <a:off x="2480009" y="1536111"/>
            <a:ext cx="8044782" cy="5393546"/>
          </a:xfrm>
          <a:prstGeom prst="rect">
            <a:avLst/>
          </a:prstGeom>
          <a:ln w="12700">
            <a:miter lim="400000"/>
          </a:ln>
        </p:spPr>
      </p:pic>
      <p:graphicFrame>
        <p:nvGraphicFramePr>
          <p:cNvPr id="410" name="표"/>
          <p:cNvGraphicFramePr/>
          <p:nvPr/>
        </p:nvGraphicFramePr>
        <p:xfrm>
          <a:off x="2285631" y="7430258"/>
          <a:ext cx="8806774" cy="68951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177483"/>
                <a:gridCol w="5629290"/>
              </a:tblGrid>
              <a:tr h="689510">
                <a:tc>
                  <a:txBody>
                    <a:bodyPr/>
                    <a:lstStyle/>
                    <a:p>
                      <a:pPr>
                        <a:defRPr sz="1800"/>
                      </a:pPr>
                      <a:r>
                        <a:rPr sz="1400">
                          <a:latin typeface="+mn-lt"/>
                          <a:ea typeface="+mn-ea"/>
                          <a:cs typeface="+mn-cs"/>
                          <a:sym typeface="NanumSquareR"/>
                        </a:rPr>
                        <a:t>충남, 전남 사고다발 지역과
응급실 간의 거리 데이터 결합</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merge_chung_jeon = pd.concat([chungnam_distance,jeonnam_distance],axis=0)</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4" name="데이터 시각화"/>
          <p:cNvSpPr txBox="1"/>
          <p:nvPr/>
        </p:nvSpPr>
        <p:spPr>
          <a:xfrm>
            <a:off x="4709160" y="4253125"/>
            <a:ext cx="3586481" cy="90106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lvl1pPr>
          </a:lstStyle>
          <a:p>
            <a:pPr/>
            <a:r>
              <a:t>데이터 시각화</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17"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18"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419"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420"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421"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422"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423" name="03-3 데이터 전처리 및 탐색"/>
          <p:cNvSpPr txBox="1"/>
          <p:nvPr/>
        </p:nvSpPr>
        <p:spPr>
          <a:xfrm>
            <a:off x="6086688" y="890948"/>
            <a:ext cx="1664133"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03-4 데이터 시각화</a:t>
            </a:r>
          </a:p>
        </p:txBody>
      </p:sp>
      <p:pic>
        <p:nvPicPr>
          <p:cNvPr id="424" name="1-1-1_시각화_연령대별_사상자수_대비_사망자_비율(결과).png" descr="1-1-1_시각화_연령대별_사상자수_대비_사망자_비율(결과).png"/>
          <p:cNvPicPr>
            <a:picLocks noChangeAspect="1"/>
          </p:cNvPicPr>
          <p:nvPr/>
        </p:nvPicPr>
        <p:blipFill>
          <a:blip r:embed="rId3">
            <a:extLst/>
          </a:blip>
          <a:stretch>
            <a:fillRect/>
          </a:stretch>
        </p:blipFill>
        <p:spPr>
          <a:xfrm>
            <a:off x="198871" y="2415168"/>
            <a:ext cx="7631635" cy="4578982"/>
          </a:xfrm>
          <a:prstGeom prst="rect">
            <a:avLst/>
          </a:prstGeom>
          <a:ln w="12700">
            <a:miter lim="400000"/>
          </a:ln>
        </p:spPr>
      </p:pic>
      <p:pic>
        <p:nvPicPr>
          <p:cNvPr id="425" name="1-1-2_시각화_연령층별_사상자수_대비_사망자_비율(결과).png" descr="1-1-2_시각화_연령층별_사상자수_대비_사망자_비율(결과).png"/>
          <p:cNvPicPr>
            <a:picLocks noChangeAspect="1"/>
          </p:cNvPicPr>
          <p:nvPr/>
        </p:nvPicPr>
        <p:blipFill>
          <a:blip r:embed="rId4">
            <a:extLst/>
          </a:blip>
          <a:stretch>
            <a:fillRect/>
          </a:stretch>
        </p:blipFill>
        <p:spPr>
          <a:xfrm>
            <a:off x="7437411" y="2190419"/>
            <a:ext cx="4906288" cy="4906287"/>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9"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30"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31"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432"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433"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434"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435"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pic>
        <p:nvPicPr>
          <p:cNvPr id="436" name="1-3-1_시각화_노인인구비율과_10만명당_노인_사망자수(결과).png" descr="1-3-1_시각화_노인인구비율과_10만명당_노인_사망자수(결과).png"/>
          <p:cNvPicPr>
            <a:picLocks noChangeAspect="1"/>
          </p:cNvPicPr>
          <p:nvPr/>
        </p:nvPicPr>
        <p:blipFill>
          <a:blip r:embed="rId3">
            <a:extLst/>
          </a:blip>
          <a:stretch>
            <a:fillRect/>
          </a:stretch>
        </p:blipFill>
        <p:spPr>
          <a:xfrm>
            <a:off x="63500" y="1548811"/>
            <a:ext cx="6755474" cy="6755477"/>
          </a:xfrm>
          <a:prstGeom prst="rect">
            <a:avLst/>
          </a:prstGeom>
          <a:ln w="12700">
            <a:miter lim="400000"/>
          </a:ln>
        </p:spPr>
      </p:pic>
      <p:pic>
        <p:nvPicPr>
          <p:cNvPr id="437" name="1-3-2_시각화_10만명당_노인_교통사망자수_가장높은지역_3곳(결과).png" descr="1-3-2_시각화_10만명당_노인_교통사망자수_가장높은지역_3곳(결과).png"/>
          <p:cNvPicPr>
            <a:picLocks noChangeAspect="1"/>
          </p:cNvPicPr>
          <p:nvPr/>
        </p:nvPicPr>
        <p:blipFill>
          <a:blip r:embed="rId4">
            <a:extLst/>
          </a:blip>
          <a:stretch>
            <a:fillRect/>
          </a:stretch>
        </p:blipFill>
        <p:spPr>
          <a:xfrm>
            <a:off x="5890517" y="1548811"/>
            <a:ext cx="6755476" cy="6755477"/>
          </a:xfrm>
          <a:prstGeom prst="rect">
            <a:avLst/>
          </a:prstGeom>
          <a:ln w="12700">
            <a:miter lim="400000"/>
          </a:ln>
        </p:spPr>
      </p:pic>
      <p:sp>
        <p:nvSpPr>
          <p:cNvPr id="438" name="03-3 데이터 전처리 및 탐색"/>
          <p:cNvSpPr txBox="1"/>
          <p:nvPr/>
        </p:nvSpPr>
        <p:spPr>
          <a:xfrm>
            <a:off x="6086688" y="890948"/>
            <a:ext cx="1664133"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03-4 데이터 시각화</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86F6C"/>
        </a:solidFill>
      </p:bgPr>
    </p:bg>
    <p:spTree>
      <p:nvGrpSpPr>
        <p:cNvPr id="1" name=""/>
        <p:cNvGrpSpPr/>
        <p:nvPr/>
      </p:nvGrpSpPr>
      <p:grpSpPr>
        <a:xfrm>
          <a:off x="0" y="0"/>
          <a:ext cx="0" cy="0"/>
          <a:chOff x="0" y="0"/>
          <a:chExt cx="0" cy="0"/>
        </a:xfrm>
      </p:grpSpPr>
      <p:pic>
        <p:nvPicPr>
          <p:cNvPr id="165" name="図 1" descr="図 1"/>
          <p:cNvPicPr>
            <a:picLocks noChangeAspect="1"/>
          </p:cNvPicPr>
          <p:nvPr/>
        </p:nvPicPr>
        <p:blipFill>
          <a:blip r:embed="rId2">
            <a:extLst/>
          </a:blip>
          <a:srcRect l="17243" t="16425" r="16373" b="22513"/>
          <a:stretch>
            <a:fillRect/>
          </a:stretch>
        </p:blipFill>
        <p:spPr>
          <a:xfrm>
            <a:off x="8588500" y="4105530"/>
            <a:ext cx="2571215" cy="3548052"/>
          </a:xfrm>
          <a:prstGeom prst="rect">
            <a:avLst/>
          </a:prstGeom>
          <a:ln w="12700">
            <a:miter lim="400000"/>
          </a:ln>
        </p:spPr>
      </p:pic>
      <p:sp>
        <p:nvSpPr>
          <p:cNvPr id="166" name="テキスト ボックス 2"/>
          <p:cNvSpPr txBox="1"/>
          <p:nvPr/>
        </p:nvSpPr>
        <p:spPr>
          <a:xfrm>
            <a:off x="1194188" y="909147"/>
            <a:ext cx="3467574" cy="948435"/>
          </a:xfrm>
          <a:prstGeom prst="rect">
            <a:avLst/>
          </a:prstGeom>
          <a:ln w="12700">
            <a:miter lim="400000"/>
          </a:ln>
          <a:extLst>
            <a:ext uri="{C572A759-6A51-4108-AA02-DFA0A04FC94B}">
              <ma14:wrappingTextBoxFlag xmlns:ma14="http://schemas.microsoft.com/office/mac/drawingml/2011/main" val="1"/>
            </a:ext>
          </a:extLst>
        </p:spPr>
        <p:txBody>
          <a:bodyPr lIns="48766" tIns="48766" rIns="48766" bIns="48766">
            <a:spAutoFit/>
          </a:bodyPr>
          <a:lstStyle>
            <a:lvl1pPr algn="l" defTabSz="1300480">
              <a:defRPr b="1" spc="-112" sz="5600">
                <a:solidFill>
                  <a:srgbClr val="FFFFFF"/>
                </a:solidFill>
                <a:latin typeface="NanumSquareB"/>
                <a:ea typeface="NanumSquareB"/>
                <a:cs typeface="NanumSquareB"/>
                <a:sym typeface="NanumSquareB"/>
              </a:defRPr>
            </a:lvl1pPr>
          </a:lstStyle>
          <a:p>
            <a:pPr/>
            <a:r>
              <a:t>Contents</a:t>
            </a:r>
          </a:p>
        </p:txBody>
      </p:sp>
      <p:sp>
        <p:nvSpPr>
          <p:cNvPr id="167" name="テキスト ボックス 2"/>
          <p:cNvSpPr txBox="1"/>
          <p:nvPr/>
        </p:nvSpPr>
        <p:spPr>
          <a:xfrm>
            <a:off x="2892258" y="2700740"/>
            <a:ext cx="1979921" cy="554235"/>
          </a:xfrm>
          <a:prstGeom prst="rect">
            <a:avLst/>
          </a:prstGeom>
          <a:ln w="12700">
            <a:miter lim="400000"/>
          </a:ln>
          <a:extLst>
            <a:ext uri="{C572A759-6A51-4108-AA02-DFA0A04FC94B}">
              <ma14:wrappingTextBoxFlag xmlns:ma14="http://schemas.microsoft.com/office/mac/drawingml/2011/main" val="1"/>
            </a:ext>
          </a:extLst>
        </p:spPr>
        <p:txBody>
          <a:bodyPr wrap="none" lIns="48766" tIns="48766" rIns="48766" bIns="48766">
            <a:spAutoFit/>
          </a:bodyPr>
          <a:lstStyle>
            <a:lvl1pPr algn="r" defTabSz="1300480">
              <a:defRPr spc="-84" sz="2800">
                <a:solidFill>
                  <a:srgbClr val="FFFFFF"/>
                </a:solidFill>
                <a:latin typeface="+mn-lt"/>
                <a:ea typeface="+mn-ea"/>
                <a:cs typeface="+mn-cs"/>
                <a:sym typeface="NanumSquareR"/>
              </a:defRPr>
            </a:lvl1pPr>
          </a:lstStyle>
          <a:p>
            <a:pPr/>
            <a:r>
              <a:t>프로젝트 배경</a:t>
            </a:r>
          </a:p>
        </p:txBody>
      </p:sp>
      <p:sp>
        <p:nvSpPr>
          <p:cNvPr id="168" name="テキスト ボックス 2"/>
          <p:cNvSpPr txBox="1"/>
          <p:nvPr/>
        </p:nvSpPr>
        <p:spPr>
          <a:xfrm>
            <a:off x="2886688" y="3823177"/>
            <a:ext cx="2156179" cy="554234"/>
          </a:xfrm>
          <a:prstGeom prst="rect">
            <a:avLst/>
          </a:prstGeom>
          <a:ln w="12700">
            <a:miter lim="400000"/>
          </a:ln>
          <a:extLst>
            <a:ext uri="{C572A759-6A51-4108-AA02-DFA0A04FC94B}">
              <ma14:wrappingTextBoxFlag xmlns:ma14="http://schemas.microsoft.com/office/mac/drawingml/2011/main" val="1"/>
            </a:ext>
          </a:extLst>
        </p:spPr>
        <p:txBody>
          <a:bodyPr wrap="none" lIns="48766" tIns="48766" rIns="48766" bIns="48766">
            <a:spAutoFit/>
          </a:bodyPr>
          <a:lstStyle>
            <a:lvl1pPr algn="r" defTabSz="1300480">
              <a:defRPr spc="-84" sz="2800">
                <a:solidFill>
                  <a:srgbClr val="FFFFFF"/>
                </a:solidFill>
                <a:latin typeface="+mn-lt"/>
                <a:ea typeface="+mn-ea"/>
                <a:cs typeface="+mn-cs"/>
                <a:sym typeface="NanumSquareR"/>
              </a:defRPr>
            </a:lvl1pPr>
          </a:lstStyle>
          <a:p>
            <a:pPr/>
            <a:r>
              <a:t>팀 구성 및 역할</a:t>
            </a:r>
          </a:p>
        </p:txBody>
      </p:sp>
      <p:grpSp>
        <p:nvGrpSpPr>
          <p:cNvPr id="171" name="그룹"/>
          <p:cNvGrpSpPr/>
          <p:nvPr/>
        </p:nvGrpSpPr>
        <p:grpSpPr>
          <a:xfrm>
            <a:off x="1646285" y="2634769"/>
            <a:ext cx="609499" cy="635882"/>
            <a:chOff x="0" y="0"/>
            <a:chExt cx="609497" cy="635881"/>
          </a:xfrm>
        </p:grpSpPr>
        <p:sp>
          <p:nvSpPr>
            <p:cNvPr id="169" name="TextBox 4"/>
            <p:cNvSpPr txBox="1"/>
            <p:nvPr/>
          </p:nvSpPr>
          <p:spPr>
            <a:xfrm>
              <a:off x="0" y="-1"/>
              <a:ext cx="609499" cy="41503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8766" tIns="48766" rIns="48766" bIns="48766" numCol="1" anchor="t">
              <a:spAutoFit/>
            </a:bodyPr>
            <a:lstStyle>
              <a:lvl1pPr defTabSz="1300480">
                <a:defRPr b="1" spc="-44" sz="2200">
                  <a:solidFill>
                    <a:srgbClr val="FFFFFF"/>
                  </a:solidFill>
                  <a:latin typeface="나눔고딕"/>
                  <a:ea typeface="나눔고딕"/>
                  <a:cs typeface="나눔고딕"/>
                  <a:sym typeface="나눔고딕"/>
                </a:defRPr>
              </a:lvl1pPr>
            </a:lstStyle>
            <a:p>
              <a:pPr/>
              <a:r>
                <a:t>01</a:t>
              </a:r>
            </a:p>
          </p:txBody>
        </p:sp>
        <p:sp>
          <p:nvSpPr>
            <p:cNvPr id="170" name="正方形/長方形 1"/>
            <p:cNvSpPr/>
            <p:nvPr/>
          </p:nvSpPr>
          <p:spPr>
            <a:xfrm>
              <a:off x="152241" y="356268"/>
              <a:ext cx="279614" cy="279614"/>
            </a:xfrm>
            <a:prstGeom prst="rect">
              <a:avLst/>
            </a:prstGeom>
            <a:solidFill>
              <a:srgbClr val="FFFFFF"/>
            </a:solidFill>
            <a:ln w="12700" cap="flat">
              <a:noFill/>
              <a:miter lim="400000"/>
            </a:ln>
            <a:effectLst/>
          </p:spPr>
          <p:txBody>
            <a:bodyPr wrap="square" lIns="50800" tIns="50800" rIns="50800" bIns="50800" numCol="1" anchor="ctr">
              <a:noAutofit/>
            </a:bodyPr>
            <a:lstStyle/>
            <a:p>
              <a:pPr defTabSz="1300480">
                <a:defRPr spc="-44" sz="2200">
                  <a:solidFill>
                    <a:srgbClr val="FFFFFF"/>
                  </a:solidFill>
                  <a:latin typeface="나눔고딕"/>
                  <a:ea typeface="나눔고딕"/>
                  <a:cs typeface="나눔고딕"/>
                  <a:sym typeface="나눔고딕"/>
                </a:defRPr>
              </a:pPr>
            </a:p>
          </p:txBody>
        </p:sp>
      </p:grpSp>
      <p:sp>
        <p:nvSpPr>
          <p:cNvPr id="172" name="テキスト ボックス 2"/>
          <p:cNvSpPr txBox="1"/>
          <p:nvPr/>
        </p:nvSpPr>
        <p:spPr>
          <a:xfrm>
            <a:off x="2912587" y="4944812"/>
            <a:ext cx="2364975" cy="554234"/>
          </a:xfrm>
          <a:prstGeom prst="rect">
            <a:avLst/>
          </a:prstGeom>
          <a:ln w="12700">
            <a:miter lim="400000"/>
          </a:ln>
          <a:extLst>
            <a:ext uri="{C572A759-6A51-4108-AA02-DFA0A04FC94B}">
              <ma14:wrappingTextBoxFlag xmlns:ma14="http://schemas.microsoft.com/office/mac/drawingml/2011/main" val="1"/>
            </a:ext>
          </a:extLst>
        </p:spPr>
        <p:txBody>
          <a:bodyPr wrap="none" lIns="48766" tIns="48766" rIns="48766" bIns="48766">
            <a:spAutoFit/>
          </a:bodyPr>
          <a:lstStyle>
            <a:lvl1pPr algn="r" defTabSz="1300480">
              <a:defRPr spc="-84" sz="2800">
                <a:solidFill>
                  <a:srgbClr val="FFFFFF"/>
                </a:solidFill>
                <a:latin typeface="+mn-lt"/>
                <a:ea typeface="+mn-ea"/>
                <a:cs typeface="+mn-cs"/>
                <a:sym typeface="NanumSquareR"/>
              </a:defRPr>
            </a:lvl1pPr>
          </a:lstStyle>
          <a:p>
            <a:pPr/>
            <a:r>
              <a:t>수행절차 및 방법</a:t>
            </a:r>
          </a:p>
        </p:txBody>
      </p:sp>
      <p:sp>
        <p:nvSpPr>
          <p:cNvPr id="173" name="テキスト ボックス 2"/>
          <p:cNvSpPr txBox="1"/>
          <p:nvPr/>
        </p:nvSpPr>
        <p:spPr>
          <a:xfrm>
            <a:off x="2909802" y="6066447"/>
            <a:ext cx="2453105" cy="554234"/>
          </a:xfrm>
          <a:prstGeom prst="rect">
            <a:avLst/>
          </a:prstGeom>
          <a:ln w="12700">
            <a:miter lim="400000"/>
          </a:ln>
          <a:extLst>
            <a:ext uri="{C572A759-6A51-4108-AA02-DFA0A04FC94B}">
              <ma14:wrappingTextBoxFlag xmlns:ma14="http://schemas.microsoft.com/office/mac/drawingml/2011/main" val="1"/>
            </a:ext>
          </a:extLst>
        </p:spPr>
        <p:txBody>
          <a:bodyPr wrap="none" lIns="48766" tIns="48766" rIns="48766" bIns="48766">
            <a:spAutoFit/>
          </a:bodyPr>
          <a:lstStyle>
            <a:lvl1pPr algn="r" defTabSz="1300480">
              <a:defRPr spc="-84" sz="2800">
                <a:solidFill>
                  <a:srgbClr val="FFFFFF"/>
                </a:solidFill>
                <a:latin typeface="+mn-lt"/>
                <a:ea typeface="+mn-ea"/>
                <a:cs typeface="+mn-cs"/>
                <a:sym typeface="NanumSquareR"/>
              </a:defRPr>
            </a:lvl1pPr>
          </a:lstStyle>
          <a:p>
            <a:pPr/>
            <a:r>
              <a:t>결론 및 향후 과제</a:t>
            </a:r>
          </a:p>
        </p:txBody>
      </p:sp>
      <p:sp>
        <p:nvSpPr>
          <p:cNvPr id="174" name="テキスト ボックス 2"/>
          <p:cNvSpPr txBox="1"/>
          <p:nvPr/>
        </p:nvSpPr>
        <p:spPr>
          <a:xfrm>
            <a:off x="2914602" y="7188082"/>
            <a:ext cx="1001013" cy="516635"/>
          </a:xfrm>
          <a:prstGeom prst="rect">
            <a:avLst/>
          </a:prstGeom>
          <a:ln w="12700">
            <a:miter lim="400000"/>
          </a:ln>
          <a:extLst>
            <a:ext uri="{C572A759-6A51-4108-AA02-DFA0A04FC94B}">
              <ma14:wrappingTextBoxFlag xmlns:ma14="http://schemas.microsoft.com/office/mac/drawingml/2011/main" val="1"/>
            </a:ext>
          </a:extLst>
        </p:spPr>
        <p:txBody>
          <a:bodyPr wrap="none" lIns="48766" tIns="48766" rIns="48766" bIns="48766">
            <a:spAutoFit/>
          </a:bodyPr>
          <a:lstStyle>
            <a:lvl1pPr algn="r" defTabSz="1300480">
              <a:defRPr spc="-84" sz="2800">
                <a:solidFill>
                  <a:srgbClr val="FFFFFF"/>
                </a:solidFill>
                <a:latin typeface="+mn-lt"/>
                <a:ea typeface="+mn-ea"/>
                <a:cs typeface="+mn-cs"/>
                <a:sym typeface="NanumSquareR"/>
              </a:defRPr>
            </a:lvl1pPr>
          </a:lstStyle>
          <a:p>
            <a:pPr/>
            <a:r>
              <a:t>느낀점</a:t>
            </a:r>
          </a:p>
        </p:txBody>
      </p:sp>
      <p:grpSp>
        <p:nvGrpSpPr>
          <p:cNvPr id="177" name="그룹"/>
          <p:cNvGrpSpPr/>
          <p:nvPr/>
        </p:nvGrpSpPr>
        <p:grpSpPr>
          <a:xfrm>
            <a:off x="1646285" y="3757205"/>
            <a:ext cx="609499" cy="635882"/>
            <a:chOff x="0" y="0"/>
            <a:chExt cx="609497" cy="635881"/>
          </a:xfrm>
        </p:grpSpPr>
        <p:sp>
          <p:nvSpPr>
            <p:cNvPr id="175" name="TextBox 4"/>
            <p:cNvSpPr txBox="1"/>
            <p:nvPr/>
          </p:nvSpPr>
          <p:spPr>
            <a:xfrm>
              <a:off x="0" y="-1"/>
              <a:ext cx="609499" cy="41503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8766" tIns="48766" rIns="48766" bIns="48766" numCol="1" anchor="t">
              <a:spAutoFit/>
            </a:bodyPr>
            <a:lstStyle>
              <a:lvl1pPr defTabSz="1300480">
                <a:defRPr b="1" spc="-44" sz="2200">
                  <a:solidFill>
                    <a:srgbClr val="FFFFFF"/>
                  </a:solidFill>
                  <a:latin typeface="나눔고딕"/>
                  <a:ea typeface="나눔고딕"/>
                  <a:cs typeface="나눔고딕"/>
                  <a:sym typeface="나눔고딕"/>
                </a:defRPr>
              </a:lvl1pPr>
            </a:lstStyle>
            <a:p>
              <a:pPr/>
              <a:r>
                <a:t>02</a:t>
              </a:r>
            </a:p>
          </p:txBody>
        </p:sp>
        <p:sp>
          <p:nvSpPr>
            <p:cNvPr id="176" name="正方形/長方形 1"/>
            <p:cNvSpPr/>
            <p:nvPr/>
          </p:nvSpPr>
          <p:spPr>
            <a:xfrm>
              <a:off x="152241" y="356268"/>
              <a:ext cx="279614" cy="279614"/>
            </a:xfrm>
            <a:prstGeom prst="rect">
              <a:avLst/>
            </a:prstGeom>
            <a:solidFill>
              <a:srgbClr val="FFFFFF"/>
            </a:solidFill>
            <a:ln w="12700" cap="flat">
              <a:noFill/>
              <a:miter lim="400000"/>
            </a:ln>
            <a:effectLst/>
          </p:spPr>
          <p:txBody>
            <a:bodyPr wrap="square" lIns="50800" tIns="50800" rIns="50800" bIns="50800" numCol="1" anchor="ctr">
              <a:noAutofit/>
            </a:bodyPr>
            <a:lstStyle/>
            <a:p>
              <a:pPr defTabSz="1300480">
                <a:defRPr spc="-44" sz="2200">
                  <a:solidFill>
                    <a:srgbClr val="FFFFFF"/>
                  </a:solidFill>
                  <a:latin typeface="나눔고딕"/>
                  <a:ea typeface="나눔고딕"/>
                  <a:cs typeface="나눔고딕"/>
                  <a:sym typeface="나눔고딕"/>
                </a:defRPr>
              </a:pPr>
            </a:p>
          </p:txBody>
        </p:sp>
      </p:grpSp>
      <p:grpSp>
        <p:nvGrpSpPr>
          <p:cNvPr id="180" name="그룹"/>
          <p:cNvGrpSpPr/>
          <p:nvPr/>
        </p:nvGrpSpPr>
        <p:grpSpPr>
          <a:xfrm>
            <a:off x="1646285" y="4878840"/>
            <a:ext cx="609499" cy="635882"/>
            <a:chOff x="0" y="0"/>
            <a:chExt cx="609497" cy="635881"/>
          </a:xfrm>
        </p:grpSpPr>
        <p:sp>
          <p:nvSpPr>
            <p:cNvPr id="178" name="TextBox 4"/>
            <p:cNvSpPr txBox="1"/>
            <p:nvPr/>
          </p:nvSpPr>
          <p:spPr>
            <a:xfrm>
              <a:off x="0" y="-1"/>
              <a:ext cx="609499" cy="41503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8766" tIns="48766" rIns="48766" bIns="48766" numCol="1" anchor="t">
              <a:spAutoFit/>
            </a:bodyPr>
            <a:lstStyle>
              <a:lvl1pPr defTabSz="1300480">
                <a:defRPr b="1" spc="-44" sz="2200">
                  <a:solidFill>
                    <a:srgbClr val="FFFFFF"/>
                  </a:solidFill>
                  <a:latin typeface="나눔고딕"/>
                  <a:ea typeface="나눔고딕"/>
                  <a:cs typeface="나눔고딕"/>
                  <a:sym typeface="나눔고딕"/>
                </a:defRPr>
              </a:lvl1pPr>
            </a:lstStyle>
            <a:p>
              <a:pPr/>
              <a:r>
                <a:t>03</a:t>
              </a:r>
            </a:p>
          </p:txBody>
        </p:sp>
        <p:sp>
          <p:nvSpPr>
            <p:cNvPr id="179" name="正方形/長方形 1"/>
            <p:cNvSpPr/>
            <p:nvPr/>
          </p:nvSpPr>
          <p:spPr>
            <a:xfrm>
              <a:off x="152241" y="356268"/>
              <a:ext cx="279614" cy="279614"/>
            </a:xfrm>
            <a:prstGeom prst="rect">
              <a:avLst/>
            </a:prstGeom>
            <a:solidFill>
              <a:srgbClr val="FFFFFF"/>
            </a:solidFill>
            <a:ln w="12700" cap="flat">
              <a:noFill/>
              <a:miter lim="400000"/>
            </a:ln>
            <a:effectLst/>
          </p:spPr>
          <p:txBody>
            <a:bodyPr wrap="square" lIns="50800" tIns="50800" rIns="50800" bIns="50800" numCol="1" anchor="ctr">
              <a:noAutofit/>
            </a:bodyPr>
            <a:lstStyle/>
            <a:p>
              <a:pPr defTabSz="1300480">
                <a:defRPr spc="-44" sz="2200">
                  <a:solidFill>
                    <a:srgbClr val="FFFFFF"/>
                  </a:solidFill>
                  <a:latin typeface="나눔고딕"/>
                  <a:ea typeface="나눔고딕"/>
                  <a:cs typeface="나눔고딕"/>
                  <a:sym typeface="나눔고딕"/>
                </a:defRPr>
              </a:pPr>
            </a:p>
          </p:txBody>
        </p:sp>
      </p:grpSp>
      <p:grpSp>
        <p:nvGrpSpPr>
          <p:cNvPr id="183" name="그룹"/>
          <p:cNvGrpSpPr/>
          <p:nvPr/>
        </p:nvGrpSpPr>
        <p:grpSpPr>
          <a:xfrm>
            <a:off x="1646285" y="6000474"/>
            <a:ext cx="609499" cy="635882"/>
            <a:chOff x="0" y="0"/>
            <a:chExt cx="609497" cy="635881"/>
          </a:xfrm>
        </p:grpSpPr>
        <p:sp>
          <p:nvSpPr>
            <p:cNvPr id="181" name="TextBox 4"/>
            <p:cNvSpPr txBox="1"/>
            <p:nvPr/>
          </p:nvSpPr>
          <p:spPr>
            <a:xfrm>
              <a:off x="0" y="-1"/>
              <a:ext cx="609499" cy="41503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8766" tIns="48766" rIns="48766" bIns="48766" numCol="1" anchor="t">
              <a:spAutoFit/>
            </a:bodyPr>
            <a:lstStyle>
              <a:lvl1pPr defTabSz="1300480">
                <a:defRPr b="1" spc="-44" sz="2200">
                  <a:solidFill>
                    <a:srgbClr val="FFFFFF"/>
                  </a:solidFill>
                  <a:latin typeface="나눔고딕"/>
                  <a:ea typeface="나눔고딕"/>
                  <a:cs typeface="나눔고딕"/>
                  <a:sym typeface="나눔고딕"/>
                </a:defRPr>
              </a:lvl1pPr>
            </a:lstStyle>
            <a:p>
              <a:pPr/>
              <a:r>
                <a:t>04</a:t>
              </a:r>
            </a:p>
          </p:txBody>
        </p:sp>
        <p:sp>
          <p:nvSpPr>
            <p:cNvPr id="182" name="正方形/長方形 1"/>
            <p:cNvSpPr/>
            <p:nvPr/>
          </p:nvSpPr>
          <p:spPr>
            <a:xfrm>
              <a:off x="152241" y="356268"/>
              <a:ext cx="279614" cy="279614"/>
            </a:xfrm>
            <a:prstGeom prst="rect">
              <a:avLst/>
            </a:prstGeom>
            <a:solidFill>
              <a:srgbClr val="FFFFFF"/>
            </a:solidFill>
            <a:ln w="12700" cap="flat">
              <a:noFill/>
              <a:miter lim="400000"/>
            </a:ln>
            <a:effectLst/>
          </p:spPr>
          <p:txBody>
            <a:bodyPr wrap="square" lIns="50800" tIns="50800" rIns="50800" bIns="50800" numCol="1" anchor="ctr">
              <a:noAutofit/>
            </a:bodyPr>
            <a:lstStyle/>
            <a:p>
              <a:pPr defTabSz="1300480">
                <a:defRPr spc="-44" sz="2200">
                  <a:solidFill>
                    <a:srgbClr val="FFFFFF"/>
                  </a:solidFill>
                  <a:latin typeface="나눔고딕"/>
                  <a:ea typeface="나눔고딕"/>
                  <a:cs typeface="나눔고딕"/>
                  <a:sym typeface="나눔고딕"/>
                </a:defRPr>
              </a:pPr>
            </a:p>
          </p:txBody>
        </p:sp>
      </p:grpSp>
      <p:grpSp>
        <p:nvGrpSpPr>
          <p:cNvPr id="186" name="그룹"/>
          <p:cNvGrpSpPr/>
          <p:nvPr/>
        </p:nvGrpSpPr>
        <p:grpSpPr>
          <a:xfrm>
            <a:off x="1646285" y="7122110"/>
            <a:ext cx="609499" cy="635882"/>
            <a:chOff x="0" y="0"/>
            <a:chExt cx="609497" cy="635881"/>
          </a:xfrm>
        </p:grpSpPr>
        <p:sp>
          <p:nvSpPr>
            <p:cNvPr id="184" name="TextBox 4"/>
            <p:cNvSpPr txBox="1"/>
            <p:nvPr/>
          </p:nvSpPr>
          <p:spPr>
            <a:xfrm>
              <a:off x="0" y="-1"/>
              <a:ext cx="609499" cy="41503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8766" tIns="48766" rIns="48766" bIns="48766" numCol="1" anchor="t">
              <a:spAutoFit/>
            </a:bodyPr>
            <a:lstStyle>
              <a:lvl1pPr defTabSz="1300480">
                <a:defRPr b="1" spc="-44" sz="2200">
                  <a:solidFill>
                    <a:srgbClr val="FFFFFF"/>
                  </a:solidFill>
                  <a:latin typeface="나눔고딕"/>
                  <a:ea typeface="나눔고딕"/>
                  <a:cs typeface="나눔고딕"/>
                  <a:sym typeface="나눔고딕"/>
                </a:defRPr>
              </a:lvl1pPr>
            </a:lstStyle>
            <a:p>
              <a:pPr/>
              <a:r>
                <a:t>05</a:t>
              </a:r>
            </a:p>
          </p:txBody>
        </p:sp>
        <p:sp>
          <p:nvSpPr>
            <p:cNvPr id="185" name="正方形/長方形 1"/>
            <p:cNvSpPr/>
            <p:nvPr/>
          </p:nvSpPr>
          <p:spPr>
            <a:xfrm>
              <a:off x="152241" y="356268"/>
              <a:ext cx="279614" cy="279614"/>
            </a:xfrm>
            <a:prstGeom prst="rect">
              <a:avLst/>
            </a:prstGeom>
            <a:solidFill>
              <a:srgbClr val="FFFFFF"/>
            </a:solidFill>
            <a:ln w="12700" cap="flat">
              <a:noFill/>
              <a:miter lim="400000"/>
            </a:ln>
            <a:effectLst/>
          </p:spPr>
          <p:txBody>
            <a:bodyPr wrap="square" lIns="50800" tIns="50800" rIns="50800" bIns="50800" numCol="1" anchor="ctr">
              <a:noAutofit/>
            </a:bodyPr>
            <a:lstStyle/>
            <a:p>
              <a:pPr defTabSz="1300480">
                <a:defRPr spc="-44" sz="2200">
                  <a:solidFill>
                    <a:srgbClr val="FFFFFF"/>
                  </a:solidFill>
                  <a:latin typeface="나눔고딕"/>
                  <a:ea typeface="나눔고딕"/>
                  <a:cs typeface="나눔고딕"/>
                  <a:sym typeface="나눔고딕"/>
                </a:defRPr>
              </a:pPr>
            </a:p>
          </p:txBody>
        </p:sp>
      </p:gr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43"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44"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445"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446"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447"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448"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pic>
        <p:nvPicPr>
          <p:cNvPr id="449" name="1-2-1_시각화_사고유형별_노인_교통사고_사망_발생건수(결과).png" descr="1-2-1_시각화_사고유형별_노인_교통사고_사망_발생건수(결과).png"/>
          <p:cNvPicPr>
            <a:picLocks noChangeAspect="1"/>
          </p:cNvPicPr>
          <p:nvPr/>
        </p:nvPicPr>
        <p:blipFill>
          <a:blip r:embed="rId3">
            <a:extLst/>
          </a:blip>
          <a:stretch>
            <a:fillRect/>
          </a:stretch>
        </p:blipFill>
        <p:spPr>
          <a:xfrm>
            <a:off x="3009469" y="1653575"/>
            <a:ext cx="6985861" cy="6985862"/>
          </a:xfrm>
          <a:prstGeom prst="rect">
            <a:avLst/>
          </a:prstGeom>
          <a:ln w="12700">
            <a:miter lim="400000"/>
          </a:ln>
        </p:spPr>
      </p:pic>
      <p:sp>
        <p:nvSpPr>
          <p:cNvPr id="450" name="03-3 데이터 전처리 및 탐색"/>
          <p:cNvSpPr txBox="1"/>
          <p:nvPr/>
        </p:nvSpPr>
        <p:spPr>
          <a:xfrm>
            <a:off x="6086688" y="890948"/>
            <a:ext cx="1664133"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03-4 데이터 시각화</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4"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55"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56"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457"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458"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459"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460"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pic>
        <p:nvPicPr>
          <p:cNvPr id="461" name="1-5-1_시각화_요일_노인교통사고_사망자수(결과).png" descr="1-5-1_시각화_요일_노인교통사고_사망자수(결과).png"/>
          <p:cNvPicPr>
            <a:picLocks noChangeAspect="1"/>
          </p:cNvPicPr>
          <p:nvPr/>
        </p:nvPicPr>
        <p:blipFill>
          <a:blip r:embed="rId3">
            <a:extLst/>
          </a:blip>
          <a:stretch>
            <a:fillRect/>
          </a:stretch>
        </p:blipFill>
        <p:spPr>
          <a:xfrm>
            <a:off x="4182533" y="1402230"/>
            <a:ext cx="4919963" cy="3935971"/>
          </a:xfrm>
          <a:prstGeom prst="rect">
            <a:avLst/>
          </a:prstGeom>
          <a:ln w="12700">
            <a:miter lim="400000"/>
          </a:ln>
        </p:spPr>
      </p:pic>
      <p:pic>
        <p:nvPicPr>
          <p:cNvPr id="462" name="1-5-2_시각화_월_노인교통사고_사망자수(결과).png" descr="1-5-2_시각화_월_노인교통사고_사망자수(결과).png"/>
          <p:cNvPicPr>
            <a:picLocks noChangeAspect="1"/>
          </p:cNvPicPr>
          <p:nvPr/>
        </p:nvPicPr>
        <p:blipFill>
          <a:blip r:embed="rId4">
            <a:extLst/>
          </a:blip>
          <a:stretch>
            <a:fillRect/>
          </a:stretch>
        </p:blipFill>
        <p:spPr>
          <a:xfrm>
            <a:off x="-8467" y="5191368"/>
            <a:ext cx="6786940" cy="3619702"/>
          </a:xfrm>
          <a:prstGeom prst="rect">
            <a:avLst/>
          </a:prstGeom>
          <a:ln w="12700">
            <a:miter lim="400000"/>
          </a:ln>
        </p:spPr>
      </p:pic>
      <p:pic>
        <p:nvPicPr>
          <p:cNvPr id="463" name="1-5-3_시각화_시간_노인교통사고_사망자수(결과).png" descr="1-5-3_시각화_시간_노인교통사고_사망자수(결과).png"/>
          <p:cNvPicPr>
            <a:picLocks noChangeAspect="1"/>
          </p:cNvPicPr>
          <p:nvPr/>
        </p:nvPicPr>
        <p:blipFill>
          <a:blip r:embed="rId5">
            <a:extLst/>
          </a:blip>
          <a:stretch>
            <a:fillRect/>
          </a:stretch>
        </p:blipFill>
        <p:spPr>
          <a:xfrm>
            <a:off x="5488028" y="5159321"/>
            <a:ext cx="7367594" cy="3683797"/>
          </a:xfrm>
          <a:prstGeom prst="rect">
            <a:avLst/>
          </a:prstGeom>
          <a:ln w="12700">
            <a:miter lim="400000"/>
          </a:ln>
        </p:spPr>
      </p:pic>
      <p:sp>
        <p:nvSpPr>
          <p:cNvPr id="464" name="03-3 데이터 전처리 및 탐색"/>
          <p:cNvSpPr txBox="1"/>
          <p:nvPr/>
        </p:nvSpPr>
        <p:spPr>
          <a:xfrm>
            <a:off x="6086688" y="890948"/>
            <a:ext cx="1664133"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03-4 데이터 시각화</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8"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69"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70"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471"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472"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473"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474"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pic>
        <p:nvPicPr>
          <p:cNvPr id="475" name="1-4-1_시각화_응급실_현황_제주_충남_전남(결과).png" descr="1-4-1_시각화_응급실_현황_제주_충남_전남(결과).png"/>
          <p:cNvPicPr>
            <a:picLocks noChangeAspect="1"/>
          </p:cNvPicPr>
          <p:nvPr/>
        </p:nvPicPr>
        <p:blipFill>
          <a:blip r:embed="rId3">
            <a:extLst/>
          </a:blip>
          <a:stretch>
            <a:fillRect/>
          </a:stretch>
        </p:blipFill>
        <p:spPr>
          <a:xfrm>
            <a:off x="3054779" y="1749685"/>
            <a:ext cx="6895242" cy="6895242"/>
          </a:xfrm>
          <a:prstGeom prst="rect">
            <a:avLst/>
          </a:prstGeom>
          <a:ln w="12700">
            <a:miter lim="400000"/>
          </a:ln>
        </p:spPr>
      </p:pic>
      <p:sp>
        <p:nvSpPr>
          <p:cNvPr id="476" name="03-3 데이터 전처리 및 탐색"/>
          <p:cNvSpPr txBox="1"/>
          <p:nvPr/>
        </p:nvSpPr>
        <p:spPr>
          <a:xfrm>
            <a:off x="6086688" y="890948"/>
            <a:ext cx="1664133"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03-4 데이터 시각화</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0" name="직사각형"/>
          <p:cNvSpPr/>
          <p:nvPr/>
        </p:nvSpPr>
        <p:spPr>
          <a:xfrm>
            <a:off x="-8468" y="-8467"/>
            <a:ext cx="13021737" cy="160273"/>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81" name="직사각형"/>
          <p:cNvSpPr/>
          <p:nvPr/>
        </p:nvSpPr>
        <p:spPr>
          <a:xfrm>
            <a:off x="-8467" y="9601200"/>
            <a:ext cx="13021734" cy="160273"/>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482" name="팀 구성 및 역할"/>
          <p:cNvSpPr txBox="1"/>
          <p:nvPr/>
        </p:nvSpPr>
        <p:spPr>
          <a:xfrm>
            <a:off x="2534361" y="330112"/>
            <a:ext cx="2960656"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483"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484"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485"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486"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grpSp>
        <p:nvGrpSpPr>
          <p:cNvPr id="500" name="그룹"/>
          <p:cNvGrpSpPr/>
          <p:nvPr/>
        </p:nvGrpSpPr>
        <p:grpSpPr>
          <a:xfrm>
            <a:off x="469900" y="3014257"/>
            <a:ext cx="12054357" cy="2288455"/>
            <a:chOff x="12700" y="12700"/>
            <a:chExt cx="12054356" cy="2288454"/>
          </a:xfrm>
        </p:grpSpPr>
        <p:sp>
          <p:nvSpPr>
            <p:cNvPr id="487" name="충남 응급실">
              <a:hlinkClick r:id="rId3" invalidUrl="" action="" tgtFrame="" tooltip="" history="1" highlightClick="0" endSnd="0"/>
            </p:cNvPr>
            <p:cNvSpPr txBox="1"/>
            <p:nvPr/>
          </p:nvSpPr>
          <p:spPr>
            <a:xfrm>
              <a:off x="3308691" y="877715"/>
              <a:ext cx="1049631"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충남 응급실</a:t>
              </a:r>
            </a:p>
          </p:txBody>
        </p:sp>
        <p:sp>
          <p:nvSpPr>
            <p:cNvPr id="488" name="전남 응급실">
              <a:hlinkClick r:id="rId4" invalidUrl="" action="" tgtFrame="" tooltip="" history="1" highlightClick="0" endSnd="0"/>
            </p:cNvPr>
            <p:cNvSpPr txBox="1"/>
            <p:nvPr/>
          </p:nvSpPr>
          <p:spPr>
            <a:xfrm>
              <a:off x="3308691" y="1412315"/>
              <a:ext cx="1049631"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전남 응급실</a:t>
              </a:r>
            </a:p>
          </p:txBody>
        </p:sp>
        <p:sp>
          <p:nvSpPr>
            <p:cNvPr id="489" name="제주 응급실">
              <a:hlinkClick r:id="rId5" invalidUrl="" action="" tgtFrame="" tooltip="" history="1" highlightClick="0" endSnd="0"/>
            </p:cNvPr>
            <p:cNvSpPr txBox="1"/>
            <p:nvPr/>
          </p:nvSpPr>
          <p:spPr>
            <a:xfrm>
              <a:off x="3308691" y="1944193"/>
              <a:ext cx="1049631"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제주 응급실</a:t>
              </a:r>
            </a:p>
          </p:txBody>
        </p:sp>
        <p:sp>
          <p:nvSpPr>
            <p:cNvPr id="490" name="충남 사고다발 지역">
              <a:hlinkClick r:id="rId6" invalidUrl="" action="" tgtFrame="" tooltip="" history="1" highlightClick="0" endSnd="0"/>
            </p:cNvPr>
            <p:cNvSpPr txBox="1"/>
            <p:nvPr/>
          </p:nvSpPr>
          <p:spPr>
            <a:xfrm>
              <a:off x="450057" y="889054"/>
              <a:ext cx="1633424"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충남 사고다발 지역</a:t>
              </a:r>
            </a:p>
          </p:txBody>
        </p:sp>
        <p:sp>
          <p:nvSpPr>
            <p:cNvPr id="491" name="전남 사고다발 지역">
              <a:hlinkClick r:id="rId7" invalidUrl="" action="" tgtFrame="" tooltip="" history="1" highlightClick="0" endSnd="0"/>
            </p:cNvPr>
            <p:cNvSpPr txBox="1"/>
            <p:nvPr/>
          </p:nvSpPr>
          <p:spPr>
            <a:xfrm>
              <a:off x="450057" y="1423654"/>
              <a:ext cx="1633424"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전남 사고다발 지역</a:t>
              </a:r>
            </a:p>
          </p:txBody>
        </p:sp>
        <p:sp>
          <p:nvSpPr>
            <p:cNvPr id="492" name="제주 사고다발 지역">
              <a:hlinkClick r:id="rId8" invalidUrl="" action="" tgtFrame="" tooltip="" history="1" highlightClick="0" endSnd="0"/>
            </p:cNvPr>
            <p:cNvSpPr txBox="1"/>
            <p:nvPr/>
          </p:nvSpPr>
          <p:spPr>
            <a:xfrm>
              <a:off x="450057" y="1958254"/>
              <a:ext cx="1633424"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제주 사고다발 지역</a:t>
              </a:r>
            </a:p>
          </p:txBody>
        </p:sp>
        <p:sp>
          <p:nvSpPr>
            <p:cNvPr id="493" name="충남 사고다발 지역 및 응급실">
              <a:hlinkClick r:id="rId9" invalidUrl="" action="" tgtFrame="" tooltip="" history="1" highlightClick="0" endSnd="0"/>
            </p:cNvPr>
            <p:cNvSpPr txBox="1"/>
            <p:nvPr/>
          </p:nvSpPr>
          <p:spPr>
            <a:xfrm>
              <a:off x="5231495" y="865015"/>
              <a:ext cx="2449475"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충남 사고다발 지역 및 응급실</a:t>
              </a:r>
            </a:p>
          </p:txBody>
        </p:sp>
        <p:sp>
          <p:nvSpPr>
            <p:cNvPr id="494" name="전남 사고다발 지역 및 응급실">
              <a:hlinkClick r:id="rId10" invalidUrl="" action="" tgtFrame="" tooltip="" history="1" highlightClick="0" endSnd="0"/>
            </p:cNvPr>
            <p:cNvSpPr txBox="1"/>
            <p:nvPr/>
          </p:nvSpPr>
          <p:spPr>
            <a:xfrm>
              <a:off x="5231495" y="1398254"/>
              <a:ext cx="2449475"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전남 사고다발 지역 및 응급실</a:t>
              </a:r>
            </a:p>
          </p:txBody>
        </p:sp>
        <p:sp>
          <p:nvSpPr>
            <p:cNvPr id="495" name="제주 사고다발 지역 및 응급실">
              <a:hlinkClick r:id="rId11" invalidUrl="" action="" tgtFrame="" tooltip="" history="1" highlightClick="0" endSnd="0"/>
            </p:cNvPr>
            <p:cNvSpPr txBox="1"/>
            <p:nvPr/>
          </p:nvSpPr>
          <p:spPr>
            <a:xfrm>
              <a:off x="5231495" y="1930132"/>
              <a:ext cx="2449475"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제주 사고다발 지역 및 응급실</a:t>
              </a:r>
            </a:p>
          </p:txBody>
        </p:sp>
        <p:sp>
          <p:nvSpPr>
            <p:cNvPr id="496" name="충남 응급실 및 사고다발 지역 반경">
              <a:hlinkClick r:id="rId12" invalidUrl="" action="" tgtFrame="" tooltip="" history="1" highlightClick="0" endSnd="0"/>
            </p:cNvPr>
            <p:cNvSpPr txBox="1"/>
            <p:nvPr/>
          </p:nvSpPr>
          <p:spPr>
            <a:xfrm>
              <a:off x="8412642" y="865015"/>
              <a:ext cx="2857501"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충남 응급실 및 사고다발 지역 반경</a:t>
              </a:r>
            </a:p>
          </p:txBody>
        </p:sp>
        <p:sp>
          <p:nvSpPr>
            <p:cNvPr id="497" name="전남 응급실 및 사고다발 지역 반경">
              <a:hlinkClick r:id="rId13" invalidUrl="" action="" tgtFrame="" tooltip="" history="1" highlightClick="0" endSnd="0"/>
            </p:cNvPr>
            <p:cNvSpPr txBox="1"/>
            <p:nvPr/>
          </p:nvSpPr>
          <p:spPr>
            <a:xfrm>
              <a:off x="8412642" y="1398254"/>
              <a:ext cx="2857501"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전남 응급실 및 사고다발 지역 반경</a:t>
              </a:r>
            </a:p>
          </p:txBody>
        </p:sp>
        <p:sp>
          <p:nvSpPr>
            <p:cNvPr id="498" name="제주 응급실 및 사고다발 지역 반경">
              <a:hlinkClick r:id="rId14" invalidUrl="" action="" tgtFrame="" tooltip="" history="1" highlightClick="0" endSnd="0"/>
            </p:cNvPr>
            <p:cNvSpPr txBox="1"/>
            <p:nvPr/>
          </p:nvSpPr>
          <p:spPr>
            <a:xfrm>
              <a:off x="8412642" y="1930132"/>
              <a:ext cx="2857501" cy="342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제주 응급실 및 사고다발 지역 반경</a:t>
              </a:r>
            </a:p>
          </p:txBody>
        </p:sp>
        <p:graphicFrame>
          <p:nvGraphicFramePr>
            <p:cNvPr id="499" name="표"/>
            <p:cNvGraphicFramePr/>
            <p:nvPr/>
          </p:nvGraphicFramePr>
          <p:xfrm>
            <a:off x="12700" y="12700"/>
            <a:ext cx="12054357" cy="65175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536222"/>
                  <a:gridCol w="2536222"/>
                  <a:gridCol w="2536222"/>
                  <a:gridCol w="4445690"/>
                </a:tblGrid>
                <a:tr h="651756">
                  <a:tc>
                    <a:txBody>
                      <a:bodyPr/>
                      <a:lstStyle/>
                      <a:p>
                        <a:pPr defTabSz="584200">
                          <a:defRPr sz="1800"/>
                        </a:pPr>
                        <a:r>
                          <a:rPr sz="1300"/>
                          <a:t>지역별 사고다발 지역</a:t>
                        </a:r>
                      </a:p>
                    </a:txBody>
                    <a:tcPr marL="0" marR="0" marT="0" marB="0" anchor="ctr" anchorCtr="0" horzOverflow="overflow">
                      <a:lnL w="0">
                        <a:miter lim="400000"/>
                      </a:lnL>
                      <a:lnR w="0">
                        <a:miter lim="400000"/>
                      </a:lnR>
                      <a:lnT w="0">
                        <a:miter lim="400000"/>
                      </a:lnT>
                      <a:lnB w="0">
                        <a:miter lim="400000"/>
                      </a:lnB>
                      <a:solidFill>
                        <a:srgbClr val="E77771">
                          <a:alpha val="38977"/>
                        </a:srgbClr>
                      </a:solidFill>
                    </a:tcPr>
                  </a:tc>
                  <a:tc>
                    <a:txBody>
                      <a:bodyPr/>
                      <a:lstStyle/>
                      <a:p>
                        <a:pPr defTabSz="584200">
                          <a:defRPr sz="1800"/>
                        </a:pPr>
                        <a:r>
                          <a:rPr sz="1300"/>
                          <a:t>지역별 응급실 현황</a:t>
                        </a:r>
                      </a:p>
                    </a:txBody>
                    <a:tcPr marL="0" marR="0" marT="0" marB="0" anchor="ctr" anchorCtr="0" horzOverflow="overflow">
                      <a:lnL w="0">
                        <a:miter lim="400000"/>
                      </a:lnL>
                      <a:lnR w="0">
                        <a:miter lim="400000"/>
                      </a:lnR>
                      <a:lnT w="0">
                        <a:miter lim="400000"/>
                      </a:lnT>
                      <a:lnB w="0">
                        <a:miter lim="400000"/>
                      </a:lnB>
                      <a:solidFill>
                        <a:srgbClr val="E77771">
                          <a:alpha val="38977"/>
                        </a:srgbClr>
                      </a:solidFill>
                    </a:tcPr>
                  </a:tc>
                  <a:tc>
                    <a:txBody>
                      <a:bodyPr/>
                      <a:lstStyle/>
                      <a:p>
                        <a:pPr defTabSz="584200">
                          <a:defRPr sz="1800"/>
                        </a:pPr>
                        <a:r>
                          <a:rPr sz="1300"/>
                          <a:t>지역별 사고다발 지역 및 응급실</a:t>
                        </a:r>
                      </a:p>
                    </a:txBody>
                    <a:tcPr marL="0" marR="0" marT="0" marB="0" anchor="ctr" anchorCtr="0" horzOverflow="overflow">
                      <a:lnL w="0">
                        <a:miter lim="400000"/>
                      </a:lnL>
                      <a:lnR w="0">
                        <a:miter lim="400000"/>
                      </a:lnR>
                      <a:lnT w="0">
                        <a:miter lim="400000"/>
                      </a:lnT>
                      <a:lnB w="0">
                        <a:miter lim="400000"/>
                      </a:lnB>
                      <a:solidFill>
                        <a:srgbClr val="E77771">
                          <a:alpha val="38977"/>
                        </a:srgbClr>
                      </a:solidFill>
                    </a:tcPr>
                  </a:tc>
                  <a:tc>
                    <a:txBody>
                      <a:bodyPr/>
                      <a:lstStyle/>
                      <a:p>
                        <a:pPr defTabSz="584200">
                          <a:defRPr sz="1800"/>
                        </a:pPr>
                        <a:r>
                          <a:rPr sz="1300"/>
                          <a:t>사고다발 지역과 응급실 간 거리의 평균(반경)</a:t>
                        </a:r>
                      </a:p>
                    </a:txBody>
                    <a:tcPr marL="0" marR="0" marT="0" marB="0" anchor="ctr" anchorCtr="0" horzOverflow="overflow">
                      <a:lnL w="0">
                        <a:miter lim="400000"/>
                      </a:lnL>
                      <a:lnR w="0">
                        <a:miter lim="400000"/>
                      </a:lnR>
                      <a:lnT w="0">
                        <a:miter lim="400000"/>
                      </a:lnT>
                      <a:lnB w="0">
                        <a:miter lim="400000"/>
                      </a:lnB>
                      <a:solidFill>
                        <a:srgbClr val="E77771">
                          <a:alpha val="38977"/>
                        </a:srgbClr>
                      </a:solidFill>
                    </a:tcPr>
                  </a:tc>
                </a:tr>
              </a:tbl>
            </a:graphicData>
          </a:graphic>
        </p:graphicFrame>
      </p:grpSp>
      <p:sp>
        <p:nvSpPr>
          <p:cNvPr id="501" name="지도지도지도">
            <a:hlinkClick r:id="rId14" invalidUrl="" action="" tgtFrame="" tooltip="" history="1" highlightClick="0" endSnd="0"/>
          </p:cNvPr>
          <p:cNvSpPr txBox="1"/>
          <p:nvPr/>
        </p:nvSpPr>
        <p:spPr>
          <a:xfrm>
            <a:off x="5917945" y="6282973"/>
            <a:ext cx="1168909"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지도지도지도</a:t>
            </a:r>
          </a:p>
        </p:txBody>
      </p:sp>
      <p:sp>
        <p:nvSpPr>
          <p:cNvPr id="502" name="03-3 데이터 전처리 및 탐색"/>
          <p:cNvSpPr txBox="1"/>
          <p:nvPr/>
        </p:nvSpPr>
        <p:spPr>
          <a:xfrm>
            <a:off x="6086688" y="890948"/>
            <a:ext cx="1664133"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03-4 데이터 시각화</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6"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507"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508"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509"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510"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511"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512"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grpSp>
        <p:nvGrpSpPr>
          <p:cNvPr id="515" name="그룹"/>
          <p:cNvGrpSpPr/>
          <p:nvPr/>
        </p:nvGrpSpPr>
        <p:grpSpPr>
          <a:xfrm>
            <a:off x="2942218" y="1476748"/>
            <a:ext cx="7120365" cy="7120367"/>
            <a:chOff x="0" y="0"/>
            <a:chExt cx="7120364" cy="7120366"/>
          </a:xfrm>
        </p:grpSpPr>
        <p:pic>
          <p:nvPicPr>
            <p:cNvPr id="513" name="1-10-1_시각화_사고다발지역_응급실현황_박스플롯(결과).png" descr="1-10-1_시각화_사고다발지역_응급실현황_박스플롯(결과).png"/>
            <p:cNvPicPr>
              <a:picLocks noChangeAspect="1"/>
            </p:cNvPicPr>
            <p:nvPr/>
          </p:nvPicPr>
          <p:blipFill>
            <a:blip r:embed="rId3">
              <a:extLst/>
            </a:blip>
            <a:stretch>
              <a:fillRect/>
            </a:stretch>
          </p:blipFill>
          <p:spPr>
            <a:xfrm>
              <a:off x="0" y="0"/>
              <a:ext cx="7120365" cy="7120367"/>
            </a:xfrm>
            <a:prstGeom prst="rect">
              <a:avLst/>
            </a:prstGeom>
            <a:ln w="12700" cap="flat">
              <a:noFill/>
              <a:miter lim="400000"/>
            </a:ln>
            <a:effectLst/>
          </p:spPr>
        </p:pic>
        <p:sp>
          <p:nvSpPr>
            <p:cNvPr id="514" name="&lt;사고다발 지역과 응급실의 평균 거리&gt;"/>
            <p:cNvSpPr txBox="1"/>
            <p:nvPr/>
          </p:nvSpPr>
          <p:spPr>
            <a:xfrm>
              <a:off x="2083332" y="482681"/>
              <a:ext cx="3213974" cy="35712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a:solidFill>
                    <a:srgbClr val="000000"/>
                  </a:solidFill>
                  <a:latin typeface="NanumSquareEB"/>
                  <a:ea typeface="NanumSquareEB"/>
                  <a:cs typeface="NanumSquareEB"/>
                  <a:sym typeface="NanumSquareEB"/>
                </a:defRPr>
              </a:lvl1pPr>
            </a:lstStyle>
            <a:p>
              <a:pPr/>
              <a:r>
                <a:t>&lt;사고다발 지역과 응급실의 평균 거리&gt;</a:t>
              </a:r>
            </a:p>
          </p:txBody>
        </p:sp>
      </p:grpSp>
      <p:sp>
        <p:nvSpPr>
          <p:cNvPr id="516" name="03-3 데이터 전처리 및 탐색"/>
          <p:cNvSpPr txBox="1"/>
          <p:nvPr/>
        </p:nvSpPr>
        <p:spPr>
          <a:xfrm>
            <a:off x="6086688" y="890948"/>
            <a:ext cx="1664133"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03-4 데이터 시각화</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0"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521"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522"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523"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결론 및 향후 과제</a:t>
            </a:r>
          </a:p>
        </p:txBody>
      </p:sp>
      <p:sp>
        <p:nvSpPr>
          <p:cNvPr id="524"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525"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수행 절차 및 방법</a:t>
            </a:r>
          </a:p>
        </p:txBody>
      </p:sp>
      <p:sp>
        <p:nvSpPr>
          <p:cNvPr id="526"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pic>
        <p:nvPicPr>
          <p:cNvPr id="527" name="couple.png" descr="couple.png"/>
          <p:cNvPicPr>
            <a:picLocks noChangeAspect="1"/>
          </p:cNvPicPr>
          <p:nvPr/>
        </p:nvPicPr>
        <p:blipFill>
          <a:blip r:embed="rId3">
            <a:extLst/>
          </a:blip>
          <a:stretch>
            <a:fillRect/>
          </a:stretch>
        </p:blipFill>
        <p:spPr>
          <a:xfrm>
            <a:off x="5766154" y="2215674"/>
            <a:ext cx="1310310" cy="1310310"/>
          </a:xfrm>
          <a:prstGeom prst="rect">
            <a:avLst/>
          </a:prstGeom>
          <a:ln w="12700">
            <a:miter lim="400000"/>
          </a:ln>
        </p:spPr>
      </p:pic>
      <p:pic>
        <p:nvPicPr>
          <p:cNvPr id="528" name="old-man (2).png" descr="old-man (2).png"/>
          <p:cNvPicPr>
            <a:picLocks noChangeAspect="1"/>
          </p:cNvPicPr>
          <p:nvPr/>
        </p:nvPicPr>
        <p:blipFill>
          <a:blip r:embed="rId4">
            <a:extLst/>
          </a:blip>
          <a:stretch>
            <a:fillRect/>
          </a:stretch>
        </p:blipFill>
        <p:spPr>
          <a:xfrm>
            <a:off x="2331067" y="5947472"/>
            <a:ext cx="1103782" cy="1103782"/>
          </a:xfrm>
          <a:prstGeom prst="rect">
            <a:avLst/>
          </a:prstGeom>
          <a:ln w="12700">
            <a:miter lim="400000"/>
          </a:ln>
        </p:spPr>
      </p:pic>
      <p:grpSp>
        <p:nvGrpSpPr>
          <p:cNvPr id="531" name="그룹"/>
          <p:cNvGrpSpPr/>
          <p:nvPr/>
        </p:nvGrpSpPr>
        <p:grpSpPr>
          <a:xfrm>
            <a:off x="3242614" y="2283051"/>
            <a:ext cx="1166627" cy="1208079"/>
            <a:chOff x="0" y="0"/>
            <a:chExt cx="1166626" cy="1208077"/>
          </a:xfrm>
        </p:grpSpPr>
        <p:pic>
          <p:nvPicPr>
            <p:cNvPr id="529" name="python.png" descr="python.png"/>
            <p:cNvPicPr>
              <a:picLocks noChangeAspect="1"/>
            </p:cNvPicPr>
            <p:nvPr/>
          </p:nvPicPr>
          <p:blipFill>
            <a:blip r:embed="rId5">
              <a:extLst/>
            </a:blip>
            <a:stretch>
              <a:fillRect/>
            </a:stretch>
          </p:blipFill>
          <p:spPr>
            <a:xfrm>
              <a:off x="0" y="270022"/>
              <a:ext cx="938055" cy="938056"/>
            </a:xfrm>
            <a:prstGeom prst="rect">
              <a:avLst/>
            </a:prstGeom>
            <a:ln w="12700" cap="flat">
              <a:noFill/>
              <a:miter lim="400000"/>
            </a:ln>
            <a:effectLst/>
          </p:spPr>
        </p:pic>
        <p:pic>
          <p:nvPicPr>
            <p:cNvPr id="530" name="csv.png" descr="csv.png"/>
            <p:cNvPicPr>
              <a:picLocks noChangeAspect="1"/>
            </p:cNvPicPr>
            <p:nvPr/>
          </p:nvPicPr>
          <p:blipFill>
            <a:blip r:embed="rId6">
              <a:extLst/>
            </a:blip>
            <a:stretch>
              <a:fillRect/>
            </a:stretch>
          </p:blipFill>
          <p:spPr>
            <a:xfrm>
              <a:off x="675383" y="0"/>
              <a:ext cx="491244" cy="491243"/>
            </a:xfrm>
            <a:prstGeom prst="rect">
              <a:avLst/>
            </a:prstGeom>
            <a:ln w="12700" cap="flat">
              <a:noFill/>
              <a:miter lim="400000"/>
            </a:ln>
            <a:effectLst/>
          </p:spPr>
        </p:pic>
      </p:grpSp>
      <p:grpSp>
        <p:nvGrpSpPr>
          <p:cNvPr id="534" name="그룹"/>
          <p:cNvGrpSpPr/>
          <p:nvPr/>
        </p:nvGrpSpPr>
        <p:grpSpPr>
          <a:xfrm>
            <a:off x="8464029" y="2279063"/>
            <a:ext cx="1326016" cy="1152879"/>
            <a:chOff x="0" y="0"/>
            <a:chExt cx="1326015" cy="1152877"/>
          </a:xfrm>
        </p:grpSpPr>
        <p:pic>
          <p:nvPicPr>
            <p:cNvPr id="532" name="korea.png" descr="korea.png"/>
            <p:cNvPicPr>
              <a:picLocks noChangeAspect="1"/>
            </p:cNvPicPr>
            <p:nvPr/>
          </p:nvPicPr>
          <p:blipFill>
            <a:blip r:embed="rId7">
              <a:extLst/>
            </a:blip>
            <a:stretch>
              <a:fillRect/>
            </a:stretch>
          </p:blipFill>
          <p:spPr>
            <a:xfrm>
              <a:off x="491744" y="0"/>
              <a:ext cx="834272" cy="834271"/>
            </a:xfrm>
            <a:prstGeom prst="rect">
              <a:avLst/>
            </a:prstGeom>
            <a:ln w="12700" cap="flat">
              <a:noFill/>
              <a:miter lim="400000"/>
            </a:ln>
            <a:effectLst/>
          </p:spPr>
        </p:pic>
        <p:pic>
          <p:nvPicPr>
            <p:cNvPr id="533" name="jeju (1).png" descr="jeju (1).png"/>
            <p:cNvPicPr>
              <a:picLocks noChangeAspect="1"/>
            </p:cNvPicPr>
            <p:nvPr/>
          </p:nvPicPr>
          <p:blipFill>
            <a:blip r:embed="rId8">
              <a:extLst/>
            </a:blip>
            <a:stretch>
              <a:fillRect/>
            </a:stretch>
          </p:blipFill>
          <p:spPr>
            <a:xfrm>
              <a:off x="0" y="318607"/>
              <a:ext cx="834271" cy="834271"/>
            </a:xfrm>
            <a:prstGeom prst="rect">
              <a:avLst/>
            </a:prstGeom>
            <a:ln w="12700" cap="flat">
              <a:noFill/>
              <a:miter lim="400000"/>
            </a:ln>
            <a:effectLst/>
          </p:spPr>
        </p:pic>
      </p:grpSp>
      <p:pic>
        <p:nvPicPr>
          <p:cNvPr id="535" name="calendar (1).png" descr="calendar (1).png"/>
          <p:cNvPicPr>
            <a:picLocks noChangeAspect="1"/>
          </p:cNvPicPr>
          <p:nvPr/>
        </p:nvPicPr>
        <p:blipFill>
          <a:blip r:embed="rId9">
            <a:extLst/>
          </a:blip>
          <a:stretch>
            <a:fillRect/>
          </a:stretch>
        </p:blipFill>
        <p:spPr>
          <a:xfrm>
            <a:off x="4616381" y="5934772"/>
            <a:ext cx="1103782" cy="1103782"/>
          </a:xfrm>
          <a:prstGeom prst="rect">
            <a:avLst/>
          </a:prstGeom>
          <a:ln w="12700">
            <a:miter lim="400000"/>
          </a:ln>
        </p:spPr>
      </p:pic>
      <p:grpSp>
        <p:nvGrpSpPr>
          <p:cNvPr id="539" name="그룹"/>
          <p:cNvGrpSpPr/>
          <p:nvPr/>
        </p:nvGrpSpPr>
        <p:grpSpPr>
          <a:xfrm>
            <a:off x="9326709" y="5802906"/>
            <a:ext cx="1310310" cy="1103782"/>
            <a:chOff x="0" y="0"/>
            <a:chExt cx="1310308" cy="1103780"/>
          </a:xfrm>
        </p:grpSpPr>
        <p:pic>
          <p:nvPicPr>
            <p:cNvPr id="536" name="hospital.png" descr="hospital.png"/>
            <p:cNvPicPr>
              <a:picLocks noChangeAspect="1"/>
            </p:cNvPicPr>
            <p:nvPr/>
          </p:nvPicPr>
          <p:blipFill>
            <a:blip r:embed="rId10">
              <a:extLst/>
            </a:blip>
            <a:stretch>
              <a:fillRect/>
            </a:stretch>
          </p:blipFill>
          <p:spPr>
            <a:xfrm>
              <a:off x="519225" y="0"/>
              <a:ext cx="585129" cy="585129"/>
            </a:xfrm>
            <a:prstGeom prst="rect">
              <a:avLst/>
            </a:prstGeom>
            <a:ln w="12700" cap="flat">
              <a:noFill/>
              <a:miter lim="400000"/>
            </a:ln>
            <a:effectLst/>
          </p:spPr>
        </p:pic>
        <p:pic>
          <p:nvPicPr>
            <p:cNvPr id="537" name="roundabout.png" descr="roundabout.png"/>
            <p:cNvPicPr>
              <a:picLocks noChangeAspect="1"/>
            </p:cNvPicPr>
            <p:nvPr/>
          </p:nvPicPr>
          <p:blipFill>
            <a:blip r:embed="rId11">
              <a:extLst/>
            </a:blip>
            <a:stretch>
              <a:fillRect/>
            </a:stretch>
          </p:blipFill>
          <p:spPr>
            <a:xfrm>
              <a:off x="0" y="426080"/>
              <a:ext cx="674526" cy="674526"/>
            </a:xfrm>
            <a:prstGeom prst="rect">
              <a:avLst/>
            </a:prstGeom>
            <a:ln w="12700" cap="flat">
              <a:noFill/>
              <a:miter lim="400000"/>
            </a:ln>
            <a:effectLst/>
          </p:spPr>
        </p:pic>
        <p:pic>
          <p:nvPicPr>
            <p:cNvPr id="538" name="trolley.png" descr="trolley.png"/>
            <p:cNvPicPr>
              <a:picLocks noChangeAspect="1"/>
            </p:cNvPicPr>
            <p:nvPr/>
          </p:nvPicPr>
          <p:blipFill>
            <a:blip r:embed="rId12">
              <a:extLst/>
            </a:blip>
            <a:stretch>
              <a:fillRect/>
            </a:stretch>
          </p:blipFill>
          <p:spPr>
            <a:xfrm>
              <a:off x="724250" y="517721"/>
              <a:ext cx="586059" cy="586060"/>
            </a:xfrm>
            <a:prstGeom prst="rect">
              <a:avLst/>
            </a:prstGeom>
            <a:ln w="12700" cap="flat">
              <a:noFill/>
              <a:miter lim="400000"/>
            </a:ln>
            <a:effectLst/>
          </p:spPr>
        </p:pic>
      </p:grpSp>
      <p:sp>
        <p:nvSpPr>
          <p:cNvPr id="540" name="#Pandas…"/>
          <p:cNvSpPr txBox="1"/>
          <p:nvPr/>
        </p:nvSpPr>
        <p:spPr>
          <a:xfrm>
            <a:off x="3312364" y="3670492"/>
            <a:ext cx="1027126" cy="127056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lnSpc>
                <a:spcPct val="120000"/>
              </a:lnSpc>
              <a:defRPr sz="1400">
                <a:latin typeface="+mn-lt"/>
                <a:ea typeface="+mn-ea"/>
                <a:cs typeface="+mn-cs"/>
                <a:sym typeface="NanumSquareR"/>
              </a:defRPr>
            </a:pPr>
            <a:r>
              <a:t>#Pandas</a:t>
            </a:r>
          </a:p>
          <a:p>
            <a:pPr algn="l">
              <a:lnSpc>
                <a:spcPct val="120000"/>
              </a:lnSpc>
              <a:defRPr sz="1400">
                <a:latin typeface="+mn-lt"/>
                <a:ea typeface="+mn-ea"/>
                <a:cs typeface="+mn-cs"/>
                <a:sym typeface="NanumSquareR"/>
              </a:defRPr>
            </a:pPr>
            <a:r>
              <a:t>#NumPy</a:t>
            </a:r>
          </a:p>
          <a:p>
            <a:pPr algn="l">
              <a:lnSpc>
                <a:spcPct val="120000"/>
              </a:lnSpc>
              <a:defRPr sz="1400">
                <a:latin typeface="+mn-lt"/>
                <a:ea typeface="+mn-ea"/>
                <a:cs typeface="+mn-cs"/>
                <a:sym typeface="NanumSquareR"/>
              </a:defRPr>
            </a:pPr>
            <a:r>
              <a:t>#bs4</a:t>
            </a:r>
          </a:p>
          <a:p>
            <a:pPr algn="l">
              <a:lnSpc>
                <a:spcPct val="120000"/>
              </a:lnSpc>
              <a:defRPr sz="1400">
                <a:latin typeface="+mn-lt"/>
                <a:ea typeface="+mn-ea"/>
                <a:cs typeface="+mn-cs"/>
                <a:sym typeface="NanumSquareR"/>
              </a:defRPr>
            </a:pPr>
            <a:r>
              <a:t>#Matplotlib</a:t>
            </a:r>
          </a:p>
          <a:p>
            <a:pPr algn="l">
              <a:lnSpc>
                <a:spcPct val="120000"/>
              </a:lnSpc>
              <a:defRPr sz="1400">
                <a:latin typeface="+mn-lt"/>
                <a:ea typeface="+mn-ea"/>
                <a:cs typeface="+mn-cs"/>
                <a:sym typeface="NanumSquareR"/>
              </a:defRPr>
            </a:pPr>
            <a:r>
              <a:t>#FOLIUM</a:t>
            </a:r>
          </a:p>
        </p:txBody>
      </p:sp>
      <p:sp>
        <p:nvSpPr>
          <p:cNvPr id="541" name="#연령대별…"/>
          <p:cNvSpPr txBox="1"/>
          <p:nvPr/>
        </p:nvSpPr>
        <p:spPr>
          <a:xfrm>
            <a:off x="5842084" y="3670492"/>
            <a:ext cx="1189102" cy="90906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1400">
                <a:latin typeface="+mn-lt"/>
                <a:ea typeface="+mn-ea"/>
                <a:cs typeface="+mn-cs"/>
                <a:sym typeface="NanumSquareR"/>
              </a:defRPr>
            </a:pPr>
            <a:r>
              <a:t>#연령대별</a:t>
            </a:r>
          </a:p>
          <a:p>
            <a:pPr algn="l">
              <a:defRPr sz="1400">
                <a:latin typeface="+mn-lt"/>
                <a:ea typeface="+mn-ea"/>
                <a:cs typeface="+mn-cs"/>
                <a:sym typeface="NanumSquareR"/>
              </a:defRPr>
            </a:pPr>
            <a:r>
              <a:t>#사상자수대비</a:t>
            </a:r>
          </a:p>
          <a:p>
            <a:pPr algn="l">
              <a:defRPr sz="1400">
                <a:latin typeface="+mn-lt"/>
                <a:ea typeface="+mn-ea"/>
                <a:cs typeface="+mn-cs"/>
                <a:sym typeface="NanumSquareR"/>
              </a:defRPr>
            </a:pPr>
            <a:r>
              <a:t>#사망자비율</a:t>
            </a:r>
          </a:p>
          <a:p>
            <a:pPr algn="l">
              <a:defRPr sz="1400">
                <a:latin typeface="+mn-lt"/>
                <a:ea typeface="+mn-ea"/>
                <a:cs typeface="+mn-cs"/>
                <a:sym typeface="NanumSquareR"/>
              </a:defRPr>
            </a:pPr>
            <a:r>
              <a:t>#65세노인</a:t>
            </a:r>
          </a:p>
        </p:txBody>
      </p:sp>
      <p:sp>
        <p:nvSpPr>
          <p:cNvPr id="542" name="#10만명당…"/>
          <p:cNvSpPr txBox="1"/>
          <p:nvPr/>
        </p:nvSpPr>
        <p:spPr>
          <a:xfrm>
            <a:off x="8648065" y="3670492"/>
            <a:ext cx="1189102" cy="90906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1400">
                <a:latin typeface="+mn-lt"/>
                <a:ea typeface="+mn-ea"/>
                <a:cs typeface="+mn-cs"/>
                <a:sym typeface="NanumSquareR"/>
              </a:defRPr>
            </a:pPr>
            <a:r>
              <a:t>#10만명당</a:t>
            </a:r>
          </a:p>
          <a:p>
            <a:pPr algn="l">
              <a:defRPr sz="1400">
                <a:latin typeface="+mn-lt"/>
                <a:ea typeface="+mn-ea"/>
                <a:cs typeface="+mn-cs"/>
                <a:sym typeface="NanumSquareR"/>
              </a:defRPr>
            </a:pPr>
            <a:r>
              <a:t>#노인사망자수</a:t>
            </a:r>
          </a:p>
          <a:p>
            <a:pPr algn="l">
              <a:defRPr sz="1400">
                <a:latin typeface="+mn-lt"/>
                <a:ea typeface="+mn-ea"/>
                <a:cs typeface="+mn-cs"/>
                <a:sym typeface="NanumSquareR"/>
              </a:defRPr>
            </a:pPr>
            <a:r>
              <a:t>#제주도</a:t>
            </a:r>
          </a:p>
          <a:p>
            <a:pPr algn="l">
              <a:defRPr sz="1400">
                <a:latin typeface="+mn-lt"/>
                <a:ea typeface="+mn-ea"/>
                <a:cs typeface="+mn-cs"/>
                <a:sym typeface="NanumSquareR"/>
              </a:defRPr>
            </a:pPr>
            <a:r>
              <a:t>#충남,전남</a:t>
            </a:r>
          </a:p>
        </p:txBody>
      </p:sp>
      <p:sp>
        <p:nvSpPr>
          <p:cNvPr id="543" name="#사고유형별…"/>
          <p:cNvSpPr txBox="1"/>
          <p:nvPr/>
        </p:nvSpPr>
        <p:spPr>
          <a:xfrm>
            <a:off x="2318097" y="7339220"/>
            <a:ext cx="1189102" cy="7058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sz="1400">
                <a:latin typeface="+mn-lt"/>
                <a:ea typeface="+mn-ea"/>
                <a:cs typeface="+mn-cs"/>
                <a:sym typeface="NanumSquareR"/>
              </a:defRPr>
            </a:pPr>
            <a:r>
              <a:t>#사고유형별</a:t>
            </a:r>
          </a:p>
          <a:p>
            <a:pPr algn="l">
              <a:defRPr sz="1400">
                <a:latin typeface="+mn-lt"/>
                <a:ea typeface="+mn-ea"/>
                <a:cs typeface="+mn-cs"/>
                <a:sym typeface="NanumSquareR"/>
              </a:defRPr>
            </a:pPr>
            <a:r>
              <a:t>#노인사망자수</a:t>
            </a:r>
          </a:p>
          <a:p>
            <a:pPr algn="l">
              <a:defRPr sz="1400">
                <a:latin typeface="+mn-lt"/>
                <a:ea typeface="+mn-ea"/>
                <a:cs typeface="+mn-cs"/>
                <a:sym typeface="NanumSquareR"/>
              </a:defRPr>
            </a:pPr>
            <a:r>
              <a:t>#횡단중</a:t>
            </a:r>
          </a:p>
        </p:txBody>
      </p:sp>
      <p:sp>
        <p:nvSpPr>
          <p:cNvPr id="544" name="#제주3월…"/>
          <p:cNvSpPr txBox="1"/>
          <p:nvPr/>
        </p:nvSpPr>
        <p:spPr>
          <a:xfrm>
            <a:off x="4526159" y="7297814"/>
            <a:ext cx="1284225" cy="9090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sz="1400">
                <a:latin typeface="+mn-lt"/>
                <a:ea typeface="+mn-ea"/>
                <a:cs typeface="+mn-cs"/>
                <a:sym typeface="NanumSquareR"/>
              </a:defRPr>
            </a:pPr>
            <a:r>
              <a:t>#제주3월</a:t>
            </a:r>
          </a:p>
          <a:p>
            <a:pPr algn="l">
              <a:defRPr sz="1400">
                <a:latin typeface="+mn-lt"/>
                <a:ea typeface="+mn-ea"/>
                <a:cs typeface="+mn-cs"/>
                <a:sym typeface="NanumSquareR"/>
              </a:defRPr>
            </a:pPr>
            <a:r>
              <a:t>#충남,전남10월</a:t>
            </a:r>
          </a:p>
          <a:p>
            <a:pPr algn="l">
              <a:defRPr sz="1400">
                <a:latin typeface="+mn-lt"/>
                <a:ea typeface="+mn-ea"/>
                <a:cs typeface="+mn-cs"/>
                <a:sym typeface="NanumSquareR"/>
              </a:defRPr>
            </a:pPr>
            <a:r>
              <a:t>#6시~8시</a:t>
            </a:r>
          </a:p>
          <a:p>
            <a:pPr algn="l">
              <a:defRPr sz="1400">
                <a:latin typeface="+mn-lt"/>
                <a:ea typeface="+mn-ea"/>
                <a:cs typeface="+mn-cs"/>
                <a:sym typeface="NanumSquareR"/>
              </a:defRPr>
            </a:pPr>
            <a:r>
              <a:t>#18시~20시</a:t>
            </a:r>
          </a:p>
        </p:txBody>
      </p:sp>
      <p:grpSp>
        <p:nvGrpSpPr>
          <p:cNvPr id="547" name="그룹"/>
          <p:cNvGrpSpPr/>
          <p:nvPr/>
        </p:nvGrpSpPr>
        <p:grpSpPr>
          <a:xfrm>
            <a:off x="6876295" y="5682729"/>
            <a:ext cx="1350036" cy="1329408"/>
            <a:chOff x="0" y="0"/>
            <a:chExt cx="1350034" cy="1329407"/>
          </a:xfrm>
        </p:grpSpPr>
        <p:pic>
          <p:nvPicPr>
            <p:cNvPr id="545" name="ambulance.png" descr="ambulance.png"/>
            <p:cNvPicPr>
              <a:picLocks noChangeAspect="1"/>
            </p:cNvPicPr>
            <p:nvPr/>
          </p:nvPicPr>
          <p:blipFill>
            <a:blip r:embed="rId13">
              <a:extLst/>
            </a:blip>
            <a:stretch>
              <a:fillRect/>
            </a:stretch>
          </p:blipFill>
          <p:spPr>
            <a:xfrm>
              <a:off x="0" y="0"/>
              <a:ext cx="771178" cy="771178"/>
            </a:xfrm>
            <a:prstGeom prst="rect">
              <a:avLst/>
            </a:prstGeom>
            <a:ln w="12700" cap="flat">
              <a:noFill/>
              <a:miter lim="400000"/>
            </a:ln>
            <a:effectLst/>
          </p:spPr>
        </p:pic>
        <p:pic>
          <p:nvPicPr>
            <p:cNvPr id="546" name="accident.png" descr="accident.png"/>
            <p:cNvPicPr>
              <a:picLocks noChangeAspect="1"/>
            </p:cNvPicPr>
            <p:nvPr/>
          </p:nvPicPr>
          <p:blipFill>
            <a:blip r:embed="rId14">
              <a:extLst/>
            </a:blip>
            <a:stretch>
              <a:fillRect/>
            </a:stretch>
          </p:blipFill>
          <p:spPr>
            <a:xfrm>
              <a:off x="578857" y="558230"/>
              <a:ext cx="771178" cy="771178"/>
            </a:xfrm>
            <a:prstGeom prst="rect">
              <a:avLst/>
            </a:prstGeom>
            <a:ln w="12700" cap="flat">
              <a:noFill/>
              <a:miter lim="400000"/>
            </a:ln>
            <a:effectLst/>
          </p:spPr>
        </p:pic>
      </p:grpSp>
      <p:sp>
        <p:nvSpPr>
          <p:cNvPr id="548" name="#응급실현황과…"/>
          <p:cNvSpPr txBox="1"/>
          <p:nvPr/>
        </p:nvSpPr>
        <p:spPr>
          <a:xfrm>
            <a:off x="6956762" y="7288203"/>
            <a:ext cx="1189102" cy="5026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sz="1400">
                <a:latin typeface="+mn-lt"/>
                <a:ea typeface="+mn-ea"/>
                <a:cs typeface="+mn-cs"/>
                <a:sym typeface="NanumSquareR"/>
              </a:defRPr>
            </a:pPr>
            <a:r>
              <a:t>#응급실현황과</a:t>
            </a:r>
          </a:p>
          <a:p>
            <a:pPr algn="l">
              <a:defRPr sz="1400">
                <a:latin typeface="+mn-lt"/>
                <a:ea typeface="+mn-ea"/>
                <a:cs typeface="+mn-cs"/>
                <a:sym typeface="NanumSquareR"/>
              </a:defRPr>
            </a:pPr>
            <a:r>
              <a:t>#사고다발지역</a:t>
            </a:r>
          </a:p>
        </p:txBody>
      </p:sp>
      <p:sp>
        <p:nvSpPr>
          <p:cNvPr id="549" name="#시장…"/>
          <p:cNvSpPr txBox="1"/>
          <p:nvPr/>
        </p:nvSpPr>
        <p:spPr>
          <a:xfrm>
            <a:off x="9292242" y="7250103"/>
            <a:ext cx="1394461" cy="7058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sz="1400">
                <a:latin typeface="+mn-lt"/>
                <a:ea typeface="+mn-ea"/>
                <a:cs typeface="+mn-cs"/>
                <a:sym typeface="NanumSquareR"/>
              </a:defRPr>
            </a:pPr>
            <a:r>
              <a:t>#시장</a:t>
            </a:r>
          </a:p>
          <a:p>
            <a:pPr algn="l">
              <a:defRPr sz="1400">
                <a:latin typeface="+mn-lt"/>
                <a:ea typeface="+mn-ea"/>
                <a:cs typeface="+mn-cs"/>
                <a:sym typeface="NanumSquareR"/>
              </a:defRPr>
            </a:pPr>
            <a:r>
              <a:t>#병원</a:t>
            </a:r>
          </a:p>
          <a:p>
            <a:pPr algn="l">
              <a:defRPr sz="1400">
                <a:latin typeface="+mn-lt"/>
                <a:ea typeface="+mn-ea"/>
                <a:cs typeface="+mn-cs"/>
                <a:sym typeface="NanumSquareR"/>
              </a:defRPr>
            </a:pPr>
            <a:r>
              <a:t>#교차로,회전차로</a:t>
            </a:r>
          </a:p>
        </p:txBody>
      </p:sp>
      <p:sp>
        <p:nvSpPr>
          <p:cNvPr id="550" name="선"/>
          <p:cNvSpPr/>
          <p:nvPr/>
        </p:nvSpPr>
        <p:spPr>
          <a:xfrm>
            <a:off x="2379512" y="5308944"/>
            <a:ext cx="8299036" cy="1"/>
          </a:xfrm>
          <a:prstGeom prst="line">
            <a:avLst/>
          </a:prstGeom>
          <a:ln w="12700">
            <a:solidFill>
              <a:srgbClr val="535353"/>
            </a:solidFill>
            <a:miter lim="400000"/>
          </a:ln>
        </p:spPr>
        <p:txBody>
          <a:bodyPr lIns="45718" tIns="45718" rIns="45718" bIns="45718"/>
          <a:lstStyle/>
          <a:p>
            <a:pPr/>
          </a:p>
        </p:txBody>
      </p:sp>
      <p:sp>
        <p:nvSpPr>
          <p:cNvPr id="551" name="프로젝트 컨셉"/>
          <p:cNvSpPr txBox="1"/>
          <p:nvPr/>
        </p:nvSpPr>
        <p:spPr>
          <a:xfrm>
            <a:off x="9405322" y="903648"/>
            <a:ext cx="1037405"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데이터 분석</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5" name="직사각형"/>
          <p:cNvSpPr/>
          <p:nvPr/>
        </p:nvSpPr>
        <p:spPr>
          <a:xfrm>
            <a:off x="-8468" y="-8467"/>
            <a:ext cx="13021737" cy="160273"/>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556" name="직사각형"/>
          <p:cNvSpPr/>
          <p:nvPr/>
        </p:nvSpPr>
        <p:spPr>
          <a:xfrm>
            <a:off x="-8467" y="9601200"/>
            <a:ext cx="13021734" cy="160273"/>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557" name="팀 구성 및 역할"/>
          <p:cNvSpPr txBox="1"/>
          <p:nvPr/>
        </p:nvSpPr>
        <p:spPr>
          <a:xfrm>
            <a:off x="2534361" y="330112"/>
            <a:ext cx="2960656"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558"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결론 및 향후 과제</a:t>
            </a:r>
          </a:p>
        </p:txBody>
      </p:sp>
      <p:sp>
        <p:nvSpPr>
          <p:cNvPr id="559"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560"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수행 절차 및 방법</a:t>
            </a:r>
          </a:p>
        </p:txBody>
      </p:sp>
      <p:sp>
        <p:nvSpPr>
          <p:cNvPr id="561"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562" name="프로젝트 컨셉"/>
          <p:cNvSpPr txBox="1"/>
          <p:nvPr/>
        </p:nvSpPr>
        <p:spPr>
          <a:xfrm>
            <a:off x="9492190" y="903648"/>
            <a:ext cx="86366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향후 과제</a:t>
            </a:r>
          </a:p>
        </p:txBody>
      </p:sp>
      <p:sp>
        <p:nvSpPr>
          <p:cNvPr id="563" name="- 응급실 외 외상센터/전문의 유무와 노인 교통사고 사망의 상관관계…"/>
          <p:cNvSpPr txBox="1"/>
          <p:nvPr/>
        </p:nvSpPr>
        <p:spPr>
          <a:xfrm>
            <a:off x="3830613" y="3932865"/>
            <a:ext cx="6176284" cy="98166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30000"/>
              </a:lnSpc>
            </a:pPr>
            <a:r>
              <a:t>- 응급실 외 외상센터/전문의 유무와 노인 교통사고 사망의 상관관계</a:t>
            </a:r>
          </a:p>
          <a:p>
            <a:pPr algn="l">
              <a:lnSpc>
                <a:spcPct val="130000"/>
              </a:lnSpc>
            </a:pPr>
            <a:r>
              <a:t>- 차대사람 외 다양한 사고유형 분석</a:t>
            </a:r>
          </a:p>
          <a:p>
            <a:pPr algn="l">
              <a:lnSpc>
                <a:spcPct val="130000"/>
              </a:lnSpc>
            </a:pPr>
            <a:r>
              <a:t>- 노인뿐만이 아닌 전 연령층 사건의 분석</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7" name="직사각형"/>
          <p:cNvSpPr/>
          <p:nvPr/>
        </p:nvSpPr>
        <p:spPr>
          <a:xfrm>
            <a:off x="-8468" y="-8467"/>
            <a:ext cx="13021737" cy="160273"/>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568" name="직사각형"/>
          <p:cNvSpPr/>
          <p:nvPr/>
        </p:nvSpPr>
        <p:spPr>
          <a:xfrm>
            <a:off x="-8467" y="9601200"/>
            <a:ext cx="13021734" cy="160273"/>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569" name="팀 구성 및 역할"/>
          <p:cNvSpPr txBox="1"/>
          <p:nvPr/>
        </p:nvSpPr>
        <p:spPr>
          <a:xfrm>
            <a:off x="2534361" y="330112"/>
            <a:ext cx="2960656"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570"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결론 및 향후 과제</a:t>
            </a:r>
          </a:p>
        </p:txBody>
      </p:sp>
      <p:sp>
        <p:nvSpPr>
          <p:cNvPr id="571"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572"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수행 절차 및 방법</a:t>
            </a:r>
          </a:p>
        </p:txBody>
      </p:sp>
      <p:sp>
        <p:nvSpPr>
          <p:cNvPr id="573"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574" name="분석 결과 노인 교통사고는 주로 시장, 병원, 교차로 등 유동인구가 많은 곳에서 일어나는 것을 파악할 수 있었다.…"/>
          <p:cNvSpPr txBox="1"/>
          <p:nvPr/>
        </p:nvSpPr>
        <p:spPr>
          <a:xfrm>
            <a:off x="729644" y="1629923"/>
            <a:ext cx="11513814" cy="4896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latin typeface="+mn-lt"/>
                <a:ea typeface="+mn-ea"/>
                <a:cs typeface="+mn-cs"/>
                <a:sym typeface="NanumSquareR"/>
              </a:defRPr>
            </a:pPr>
            <a:r>
              <a:t>분석 결과 노인 교통사고는 주로 시장, 병원, 교차로 등 유동인구가 많은 곳에서 일어나는 것을 파악할 수 있었다.</a:t>
            </a:r>
          </a:p>
          <a:p>
            <a:pPr algn="l">
              <a:defRPr>
                <a:latin typeface="+mn-lt"/>
                <a:ea typeface="+mn-ea"/>
                <a:cs typeface="+mn-cs"/>
                <a:sym typeface="NanumSquareR"/>
              </a:defRPr>
            </a:pPr>
            <a:r>
              <a:t>&gt;&gt; 현재 노인보호구역은 노인복지시설을 중심으로 지정하고 있는데, 노인복지시설 주변뿐만 아니라 노인교통사고 발생건수와 사망자수가 상대적으로 많은 곳, 현실적으로 노인들의 유동인구가 많은 곳 등으로 확대하여 지정할 필요가 있다고 생각했다.</a:t>
            </a:r>
          </a:p>
          <a:p>
            <a:pPr algn="l">
              <a:defRPr>
                <a:latin typeface="+mn-lt"/>
                <a:ea typeface="+mn-ea"/>
                <a:cs typeface="+mn-cs"/>
                <a:sym typeface="NanumSquareR"/>
              </a:defRPr>
            </a:pPr>
          </a:p>
          <a:p>
            <a:pPr algn="l">
              <a:defRPr>
                <a:latin typeface="+mn-lt"/>
                <a:ea typeface="+mn-ea"/>
                <a:cs typeface="+mn-cs"/>
                <a:sym typeface="NanumSquareR"/>
              </a:defRPr>
            </a:pPr>
          </a:p>
          <a:p>
            <a:pPr algn="l">
              <a:defRPr>
                <a:latin typeface="+mn-lt"/>
                <a:ea typeface="+mn-ea"/>
                <a:cs typeface="+mn-cs"/>
                <a:sym typeface="NanumSquareR"/>
              </a:defRPr>
            </a:pPr>
            <a:r>
              <a:t>이 프로젝트의 분석 결과로 생성된 노인 교통사고 사고유형, 시간대별 사고발생률, 사고 다발지역, 지역별 응급실 현황 등은 노인 교통사고를 감소시키 위한 개선책 및 관련 의사결정에 조금이라도 유용하게 활용될 수 있길 바랍니다. </a:t>
            </a:r>
          </a:p>
          <a:p>
            <a:pPr algn="l">
              <a:defRPr>
                <a:latin typeface="+mn-lt"/>
                <a:ea typeface="+mn-ea"/>
                <a:cs typeface="+mn-cs"/>
                <a:sym typeface="NanumSquareR"/>
              </a:defRPr>
            </a:pPr>
          </a:p>
          <a:p>
            <a:pPr algn="l">
              <a:defRPr>
                <a:latin typeface="+mn-lt"/>
                <a:ea typeface="+mn-ea"/>
                <a:cs typeface="+mn-cs"/>
                <a:sym typeface="NanumSquareR"/>
              </a:defRPr>
            </a:pPr>
            <a:r>
              <a:t>횡단중의 교통사고 사망자가 가장 많이 나타났다.  이러한 사고발생을 줄일 수 있는 중앙분리대 의무화, 불법주정차의 단속이 좀 더 활발히 진행되어야 한다. </a:t>
            </a:r>
          </a:p>
          <a:p>
            <a:pPr algn="l">
              <a:defRPr>
                <a:latin typeface="+mn-lt"/>
                <a:ea typeface="+mn-ea"/>
                <a:cs typeface="+mn-cs"/>
                <a:sym typeface="NanumSquareR"/>
              </a:defRPr>
            </a:pPr>
          </a:p>
          <a:p>
            <a:pPr algn="l">
              <a:defRPr>
                <a:latin typeface="+mn-lt"/>
                <a:ea typeface="+mn-ea"/>
                <a:cs typeface="+mn-cs"/>
                <a:sym typeface="NanumSquareR"/>
              </a:defRPr>
            </a:pPr>
          </a:p>
          <a:p>
            <a:pPr algn="l">
              <a:defRPr>
                <a:latin typeface="+mn-lt"/>
                <a:ea typeface="+mn-ea"/>
                <a:cs typeface="+mn-cs"/>
                <a:sym typeface="NanumSquareR"/>
              </a:defRPr>
            </a:pPr>
          </a:p>
          <a:p>
            <a:pPr algn="l">
              <a:defRPr>
                <a:latin typeface="+mn-lt"/>
                <a:ea typeface="+mn-ea"/>
                <a:cs typeface="+mn-cs"/>
                <a:sym typeface="NanumSquareR"/>
              </a:defRPr>
            </a:pPr>
            <a:r>
              <a:t>향후과제 :</a:t>
            </a:r>
          </a:p>
          <a:p>
            <a:pPr algn="l">
              <a:defRPr>
                <a:latin typeface="+mn-lt"/>
                <a:ea typeface="+mn-ea"/>
                <a:cs typeface="+mn-cs"/>
                <a:sym typeface="NanumSquareR"/>
              </a:defRPr>
            </a:pPr>
          </a:p>
          <a:p>
            <a:pPr algn="l">
              <a:defRPr>
                <a:latin typeface="+mn-lt"/>
                <a:ea typeface="+mn-ea"/>
                <a:cs typeface="+mn-cs"/>
                <a:sym typeface="NanumSquareR"/>
              </a:defRPr>
            </a:pPr>
            <a:r>
              <a:t>- 시각화 발전 방향에서 사고다발지와 응급실 간의 거리를 gecode로 찍었다. 각각의 사고의 심한정도등, 사고다발지역안에서의 더 세부적인 카테고리가 있는 데이터(사고시간,사망자수) 조금 더 미시적으로 데이터를 분석해보고 싶다.   </a:t>
            </a:r>
          </a:p>
          <a:p>
            <a:pPr algn="l">
              <a:defRPr>
                <a:latin typeface="+mn-lt"/>
                <a:ea typeface="+mn-ea"/>
                <a:cs typeface="+mn-cs"/>
                <a:sym typeface="NanumSquareR"/>
              </a:defRPr>
            </a:pPr>
            <a:r>
              <a:t>- 횡단중의 교통사고 사망자가 가장 많이 나타났다.  이러한 사고발생을 줄일수있는 중앙분리대 의무화, 불법주정차의 단속이 좀 더 활발히 진행되어야 한다. </a:t>
            </a:r>
          </a:p>
          <a:p>
            <a:pPr algn="l">
              <a:defRPr>
                <a:latin typeface="+mn-lt"/>
                <a:ea typeface="+mn-ea"/>
                <a:cs typeface="+mn-cs"/>
                <a:sym typeface="NanumSquareR"/>
              </a:defRPr>
            </a:pPr>
          </a:p>
          <a:p>
            <a:pPr algn="l">
              <a:defRPr>
                <a:latin typeface="+mn-lt"/>
                <a:ea typeface="+mn-ea"/>
                <a:cs typeface="+mn-cs"/>
                <a:sym typeface="NanumSquareR"/>
              </a:defRPr>
            </a:pPr>
            <a:r>
              <a:t>-</a:t>
            </a:r>
          </a:p>
        </p:txBody>
      </p:sp>
      <p:sp>
        <p:nvSpPr>
          <p:cNvPr id="575" name="국내 횡단보도 시간은 보행속도 1m/s를 기준으로 설정되어 있는데 교통약자 기준으로 0.7m/s는 되어야 비교적 안전하게 횡단이 가능하다고 합니다. 이는 노인 보호구역에서만 적용된 속도지만 사고다발지를 비롯한 왕복 4차로 이상의 경우에는 시행될 필요가 있다고 생각합니다.(or 필요가 있다고 전문가들은 말하고 있습니다. 로 바꾸기) 또한 왕복 차선이 긴 경우 노인 보행자를 위한 교통섬을 만들어 본인의 속도를 고려해 안전하게 다음 신호에 횡단을 완료할 수"/>
          <p:cNvSpPr txBox="1"/>
          <p:nvPr/>
        </p:nvSpPr>
        <p:spPr>
          <a:xfrm>
            <a:off x="725578" y="6595723"/>
            <a:ext cx="11327982" cy="100990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a:latin typeface="+mn-lt"/>
                <a:ea typeface="+mn-ea"/>
                <a:cs typeface="+mn-cs"/>
                <a:sym typeface="NanumSquareR"/>
              </a:defRPr>
            </a:lvl1pPr>
          </a:lstStyle>
          <a:p>
            <a:pPr/>
            <a:r>
              <a:t>국내 횡단보도 시간은 보행속도 1m/s를 기준으로 설정되어 있는데 교통약자 기준으로 0.7m/s는 되어야 비교적 안전하게 횡단이 가능하다고 합니다. 이는 노인 보호구역에서만 적용된 속도지만 사고다발지를 비롯한 왕복 4차로 이상의 경우에는 시행될 필요가 있다고 생각합니다.(or 필요가 있다고 전문가들은 말하고 있습니다. 로 바꾸기) 또한 왕복 차선이 긴 경우 노인 보행자를 위한 교통섬을 만들어 본인의 속도를 고려해 안전하게 다음 신호에 횡단을 완료할 수 있는 시설의 설치를 의무화 하는 것도 하나의 방법으로 생각합니다.</a:t>
            </a:r>
          </a:p>
        </p:txBody>
      </p:sp>
      <p:sp>
        <p:nvSpPr>
          <p:cNvPr id="576" name="보행자에게 무단횡단에 대한 법제적인 측면에서 책임을 묻는 방안도 필요하다고 생각합니다."/>
          <p:cNvSpPr txBox="1"/>
          <p:nvPr/>
        </p:nvSpPr>
        <p:spPr>
          <a:xfrm>
            <a:off x="750080" y="8004145"/>
            <a:ext cx="7358381"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stStyle>
          <a:p>
            <a:pPr/>
            <a:r>
              <a:t>보행자에게 무단횡단에 대한 법제적인 측면에서 책임을 묻는 방안도 필요하다고 생각합니다.</a:t>
            </a:r>
          </a:p>
        </p:txBody>
      </p:sp>
      <p:grpSp>
        <p:nvGrpSpPr>
          <p:cNvPr id="601" name="그룹"/>
          <p:cNvGrpSpPr/>
          <p:nvPr/>
        </p:nvGrpSpPr>
        <p:grpSpPr>
          <a:xfrm>
            <a:off x="12255217" y="1629923"/>
            <a:ext cx="3337202" cy="6278686"/>
            <a:chOff x="0" y="0"/>
            <a:chExt cx="3337200" cy="6278684"/>
          </a:xfrm>
        </p:grpSpPr>
        <p:sp>
          <p:nvSpPr>
            <p:cNvPr id="577" name="직사각형 3"/>
            <p:cNvSpPr/>
            <p:nvPr/>
          </p:nvSpPr>
          <p:spPr>
            <a:xfrm>
              <a:off x="0" y="0"/>
              <a:ext cx="3337201" cy="5884239"/>
            </a:xfrm>
            <a:prstGeom prst="rect">
              <a:avLst/>
            </a:prstGeom>
            <a:solidFill>
              <a:srgbClr val="B2C7DA"/>
            </a:solidFill>
            <a:ln w="12700" cap="flat">
              <a:noFill/>
              <a:miter lim="400000"/>
            </a:ln>
            <a:effectLst/>
          </p:spPr>
          <p:txBody>
            <a:bodyPr wrap="square" lIns="45719" tIns="45719" rIns="45719" bIns="45719" numCol="1" anchor="ctr">
              <a:noAutofit/>
            </a:bodyPr>
            <a:lstStyle/>
            <a:p>
              <a:pPr defTabSz="457200">
                <a:defRPr sz="1800">
                  <a:solidFill>
                    <a:srgbClr val="FFFFFF"/>
                  </a:solidFill>
                  <a:latin typeface="Calibri"/>
                  <a:ea typeface="Calibri"/>
                  <a:cs typeface="Calibri"/>
                  <a:sym typeface="Calibri"/>
                </a:defRPr>
              </a:pPr>
            </a:p>
          </p:txBody>
        </p:sp>
        <p:sp>
          <p:nvSpPr>
            <p:cNvPr id="578" name="직사각형 144"/>
            <p:cNvSpPr/>
            <p:nvPr/>
          </p:nvSpPr>
          <p:spPr>
            <a:xfrm>
              <a:off x="0" y="5883576"/>
              <a:ext cx="3337201" cy="395109"/>
            </a:xfrm>
            <a:prstGeom prst="rect">
              <a:avLst/>
            </a:prstGeom>
            <a:solidFill>
              <a:srgbClr val="FFFFFF"/>
            </a:solidFill>
            <a:ln w="12700" cap="flat">
              <a:noFill/>
              <a:miter lim="400000"/>
            </a:ln>
            <a:effectLst/>
          </p:spPr>
          <p:txBody>
            <a:bodyPr wrap="square" lIns="45719" tIns="45719" rIns="45719" bIns="45719" numCol="1" anchor="ctr">
              <a:noAutofit/>
            </a:bodyPr>
            <a:lstStyle/>
            <a:p>
              <a:pPr defTabSz="457200">
                <a:defRPr sz="1800">
                  <a:solidFill>
                    <a:srgbClr val="FFFFFF"/>
                  </a:solidFill>
                  <a:latin typeface="Calibri"/>
                  <a:ea typeface="Calibri"/>
                  <a:cs typeface="Calibri"/>
                  <a:sym typeface="Calibri"/>
                </a:defRPr>
              </a:pPr>
            </a:p>
          </p:txBody>
        </p:sp>
        <p:sp>
          <p:nvSpPr>
            <p:cNvPr id="579" name="직사각형 146"/>
            <p:cNvSpPr txBox="1"/>
            <p:nvPr/>
          </p:nvSpPr>
          <p:spPr>
            <a:xfrm>
              <a:off x="450411" y="159596"/>
              <a:ext cx="276353"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lvl1pPr algn="l" defTabSz="1330325">
                <a:defRPr sz="800">
                  <a:ln w="9525" cap="flat">
                    <a:solidFill>
                      <a:srgbClr val="000000">
                        <a:alpha val="0"/>
                      </a:srgbClr>
                    </a:solidFill>
                    <a:prstDash val="solid"/>
                    <a:round/>
                  </a:ln>
                  <a:solidFill>
                    <a:srgbClr val="11171F"/>
                  </a:solidFill>
                  <a:latin typeface="Noto Sans CJK KR Bold"/>
                  <a:ea typeface="Noto Sans CJK KR Bold"/>
                  <a:cs typeface="Noto Sans CJK KR Bold"/>
                  <a:sym typeface="Noto Sans CJK KR Bold"/>
                </a:defRPr>
              </a:lvl1pPr>
            </a:lstStyle>
            <a:p>
              <a:pPr/>
              <a:r>
                <a:t>라이언</a:t>
              </a:r>
            </a:p>
          </p:txBody>
        </p:sp>
        <p:grpSp>
          <p:nvGrpSpPr>
            <p:cNvPr id="587" name="그룹 23"/>
            <p:cNvGrpSpPr/>
            <p:nvPr/>
          </p:nvGrpSpPr>
          <p:grpSpPr>
            <a:xfrm>
              <a:off x="174243" y="441370"/>
              <a:ext cx="2551062" cy="629579"/>
              <a:chOff x="0" y="0"/>
              <a:chExt cx="2551060" cy="629578"/>
            </a:xfrm>
          </p:grpSpPr>
          <p:grpSp>
            <p:nvGrpSpPr>
              <p:cNvPr id="582" name="그룹 184"/>
              <p:cNvGrpSpPr/>
              <p:nvPr/>
            </p:nvGrpSpPr>
            <p:grpSpPr>
              <a:xfrm>
                <a:off x="-1" y="-1"/>
                <a:ext cx="310181" cy="310181"/>
                <a:chOff x="0" y="0"/>
                <a:chExt cx="310180" cy="310180"/>
              </a:xfrm>
            </p:grpSpPr>
            <p:sp>
              <p:nvSpPr>
                <p:cNvPr id="580" name="사각형: 둥근 모서리 185"/>
                <p:cNvSpPr/>
                <p:nvPr/>
              </p:nvSpPr>
              <p:spPr>
                <a:xfrm>
                  <a:off x="0" y="0"/>
                  <a:ext cx="310181" cy="310181"/>
                </a:xfrm>
                <a:prstGeom prst="roundRect">
                  <a:avLst>
                    <a:gd name="adj" fmla="val 38371"/>
                  </a:avLst>
                </a:prstGeom>
                <a:solidFill>
                  <a:srgbClr val="D35698"/>
                </a:solidFill>
                <a:ln w="12700" cap="flat">
                  <a:noFill/>
                  <a:miter lim="400000"/>
                </a:ln>
                <a:effectLst/>
              </p:spPr>
              <p:txBody>
                <a:bodyPr wrap="square" lIns="45719" tIns="45719" rIns="45719" bIns="45719" numCol="1" anchor="ctr">
                  <a:noAutofit/>
                </a:bodyPr>
                <a:lstStyle/>
                <a:p>
                  <a:pPr defTabSz="457200">
                    <a:defRPr sz="800">
                      <a:solidFill>
                        <a:srgbClr val="606970"/>
                      </a:solidFill>
                      <a:latin typeface="Noto Sans CJK KR Medium"/>
                      <a:ea typeface="Noto Sans CJK KR Medium"/>
                      <a:cs typeface="Noto Sans CJK KR Medium"/>
                      <a:sym typeface="Noto Sans CJK KR Medium"/>
                    </a:defRPr>
                  </a:pPr>
                </a:p>
              </p:txBody>
            </p:sp>
            <p:pic>
              <p:nvPicPr>
                <p:cNvPr id="581" name="그림 186" descr="그림 186"/>
                <p:cNvPicPr>
                  <a:picLocks noChangeAspect="1"/>
                </p:cNvPicPr>
                <p:nvPr/>
              </p:nvPicPr>
              <p:blipFill>
                <a:blip r:embed="rId3">
                  <a:extLst/>
                </a:blip>
                <a:stretch>
                  <a:fillRect/>
                </a:stretch>
              </p:blipFill>
              <p:spPr>
                <a:xfrm>
                  <a:off x="483" y="0"/>
                  <a:ext cx="309697" cy="309697"/>
                </a:xfrm>
                <a:prstGeom prst="rect">
                  <a:avLst/>
                </a:prstGeom>
                <a:ln w="12700" cap="flat">
                  <a:noFill/>
                  <a:miter lim="400000"/>
                </a:ln>
                <a:effectLst/>
              </p:spPr>
            </p:pic>
          </p:grpSp>
          <p:sp>
            <p:nvSpPr>
              <p:cNvPr id="583" name="직사각형 190"/>
              <p:cNvSpPr txBox="1"/>
              <p:nvPr/>
            </p:nvSpPr>
            <p:spPr>
              <a:xfrm>
                <a:off x="354269" y="20339"/>
                <a:ext cx="210440"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lvl1pPr algn="l" defTabSz="1330325">
                  <a:defRPr sz="600">
                    <a:ln w="9525" cap="flat">
                      <a:solidFill>
                        <a:srgbClr val="000000">
                          <a:alpha val="0"/>
                        </a:srgbClr>
                      </a:solidFill>
                      <a:prstDash val="solid"/>
                      <a:round/>
                    </a:ln>
                    <a:solidFill>
                      <a:srgbClr val="121F27"/>
                    </a:solidFill>
                    <a:latin typeface="Noto Sans CJK KR Medium"/>
                    <a:ea typeface="Noto Sans CJK KR Medium"/>
                    <a:cs typeface="Noto Sans CJK KR Medium"/>
                    <a:sym typeface="Noto Sans CJK KR Medium"/>
                  </a:defRPr>
                </a:lvl1pPr>
              </a:lstStyle>
              <a:p>
                <a:pPr/>
                <a:r>
                  <a:t>라이언</a:t>
                </a:r>
              </a:p>
            </p:txBody>
          </p:sp>
          <p:grpSp>
            <p:nvGrpSpPr>
              <p:cNvPr id="586" name="사각형: 둥근 모서리 191"/>
              <p:cNvGrpSpPr/>
              <p:nvPr/>
            </p:nvGrpSpPr>
            <p:grpSpPr>
              <a:xfrm>
                <a:off x="353416" y="145797"/>
                <a:ext cx="2197645" cy="483782"/>
                <a:chOff x="0" y="0"/>
                <a:chExt cx="2197643" cy="483780"/>
              </a:xfrm>
            </p:grpSpPr>
            <p:sp>
              <p:nvSpPr>
                <p:cNvPr id="584" name="모서리가 둥근 직사각형"/>
                <p:cNvSpPr/>
                <p:nvPr/>
              </p:nvSpPr>
              <p:spPr>
                <a:xfrm>
                  <a:off x="0" y="0"/>
                  <a:ext cx="2197644" cy="483781"/>
                </a:xfrm>
                <a:prstGeom prst="roundRect">
                  <a:avLst>
                    <a:gd name="adj" fmla="val 23588"/>
                  </a:avLst>
                </a:prstGeom>
                <a:solidFill>
                  <a:srgbClr val="FFFFFF"/>
                </a:solidFill>
                <a:ln w="12700" cap="flat">
                  <a:noFill/>
                  <a:miter lim="400000"/>
                </a:ln>
                <a:effectLst/>
              </p:spPr>
              <p:txBody>
                <a:bodyPr wrap="square" lIns="45719" tIns="45719" rIns="45719" bIns="45719" numCol="1" anchor="t">
                  <a:noAutofit/>
                </a:bodyPr>
                <a:lstStyle/>
                <a:p>
                  <a:pPr algn="l" defTabSz="1330325">
                    <a:defRPr b="1" sz="700">
                      <a:ln w="9525" cap="flat">
                        <a:solidFill>
                          <a:srgbClr val="000000">
                            <a:alpha val="0"/>
                          </a:srgbClr>
                        </a:solidFill>
                        <a:prstDash val="solid"/>
                        <a:round/>
                      </a:ln>
                      <a:solidFill>
                        <a:srgbClr val="0B0B0B"/>
                      </a:solidFill>
                      <a:latin typeface="Noto Sans CJK KR Regular"/>
                      <a:ea typeface="Noto Sans CJK KR Regular"/>
                      <a:cs typeface="Noto Sans CJK KR Regular"/>
                      <a:sym typeface="Noto Sans CJK KR Regular"/>
                    </a:defRPr>
                  </a:pPr>
                </a:p>
              </p:txBody>
            </p:sp>
            <p:sp>
              <p:nvSpPr>
                <p:cNvPr id="585" name="안녕하세요. 날씨가 많이 쌀쌀해 졌는데 감기 조심하시고 카카오톡 대화창 템플릿과 함께 오늘도 기분 좋은 하루 되세요~"/>
                <p:cNvSpPr txBox="1"/>
                <p:nvPr/>
              </p:nvSpPr>
              <p:spPr>
                <a:xfrm>
                  <a:off x="51422" y="33422"/>
                  <a:ext cx="2094800" cy="3954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6000" tIns="36000" rIns="36000" bIns="36000" numCol="1" anchor="t">
                  <a:spAutoFit/>
                </a:bodyPr>
                <a:lstStyle/>
                <a:p>
                  <a:pPr algn="l" defTabSz="1330325">
                    <a:defRPr sz="700">
                      <a:ln w="9525" cap="flat">
                        <a:solidFill>
                          <a:srgbClr val="000000">
                            <a:alpha val="0"/>
                          </a:srgbClr>
                        </a:solidFill>
                        <a:prstDash val="solid"/>
                        <a:round/>
                      </a:ln>
                      <a:solidFill>
                        <a:srgbClr val="0B0B0B"/>
                      </a:solidFill>
                      <a:latin typeface="Noto Sans CJK KR Regular"/>
                      <a:ea typeface="Noto Sans CJK KR Regular"/>
                      <a:cs typeface="Noto Sans CJK KR Regular"/>
                      <a:sym typeface="Noto Sans CJK KR Regular"/>
                    </a:defRPr>
                  </a:pPr>
                  <a:r>
                    <a:t>안녕하세요</a:t>
                  </a:r>
                  <a:r>
                    <a:t>. </a:t>
                  </a:r>
                  <a:r>
                    <a:t>날씨가 많이 쌀쌀해 졌는데 감기 조심하시고 카카오톡 대화창 템플릿과 함께 오늘도 기분 좋은 하루 되세요</a:t>
                  </a:r>
                  <a:r>
                    <a:t>~</a:t>
                  </a:r>
                </a:p>
              </p:txBody>
            </p:sp>
          </p:grpSp>
        </p:grpSp>
        <p:sp>
          <p:nvSpPr>
            <p:cNvPr id="588" name="직사각형 198"/>
            <p:cNvSpPr txBox="1"/>
            <p:nvPr/>
          </p:nvSpPr>
          <p:spPr>
            <a:xfrm>
              <a:off x="2765460" y="994004"/>
              <a:ext cx="299103"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p>
              <a:pPr algn="l" defTabSz="1330325">
                <a:defRPr sz="500">
                  <a:solidFill>
                    <a:srgbClr val="5C6C7C"/>
                  </a:solidFill>
                  <a:latin typeface="Noto Sans CJK KR Regular"/>
                  <a:ea typeface="Noto Sans CJK KR Regular"/>
                  <a:cs typeface="Noto Sans CJK KR Regular"/>
                  <a:sym typeface="Noto Sans CJK KR Regular"/>
                </a:defRPr>
              </a:pPr>
              <a:r>
                <a:t>오전 </a:t>
              </a:r>
              <a:r>
                <a:t>10:50</a:t>
              </a:r>
            </a:p>
          </p:txBody>
        </p:sp>
        <p:grpSp>
          <p:nvGrpSpPr>
            <p:cNvPr id="591" name="사각형: 둥근 모서리 199"/>
            <p:cNvGrpSpPr/>
            <p:nvPr/>
          </p:nvGrpSpPr>
          <p:grpSpPr>
            <a:xfrm>
              <a:off x="965312" y="1180669"/>
              <a:ext cx="2197644" cy="483782"/>
              <a:chOff x="0" y="0"/>
              <a:chExt cx="2197643" cy="483780"/>
            </a:xfrm>
          </p:grpSpPr>
          <p:sp>
            <p:nvSpPr>
              <p:cNvPr id="589" name="모서리가 둥근 직사각형"/>
              <p:cNvSpPr/>
              <p:nvPr/>
            </p:nvSpPr>
            <p:spPr>
              <a:xfrm>
                <a:off x="0" y="0"/>
                <a:ext cx="2197644" cy="483781"/>
              </a:xfrm>
              <a:prstGeom prst="roundRect">
                <a:avLst>
                  <a:gd name="adj" fmla="val 23588"/>
                </a:avLst>
              </a:prstGeom>
              <a:solidFill>
                <a:srgbClr val="FFEB33"/>
              </a:solidFill>
              <a:ln w="12700" cap="flat">
                <a:noFill/>
                <a:miter lim="400000"/>
              </a:ln>
              <a:effectLst/>
            </p:spPr>
            <p:txBody>
              <a:bodyPr wrap="square" lIns="45719" tIns="45719" rIns="45719" bIns="45719" numCol="1" anchor="t">
                <a:noAutofit/>
              </a:bodyPr>
              <a:lstStyle/>
              <a:p>
                <a:pPr algn="l" defTabSz="1330325">
                  <a:defRPr b="1" sz="700">
                    <a:ln w="9525" cap="flat">
                      <a:solidFill>
                        <a:srgbClr val="000000">
                          <a:alpha val="0"/>
                        </a:srgbClr>
                      </a:solidFill>
                      <a:prstDash val="solid"/>
                      <a:round/>
                    </a:ln>
                    <a:solidFill>
                      <a:srgbClr val="0B0B0B"/>
                    </a:solidFill>
                    <a:latin typeface="Noto Sans CJK KR Regular"/>
                    <a:ea typeface="Noto Sans CJK KR Regular"/>
                    <a:cs typeface="Noto Sans CJK KR Regular"/>
                    <a:sym typeface="Noto Sans CJK KR Regular"/>
                  </a:defRPr>
                </a:pPr>
              </a:p>
            </p:txBody>
          </p:sp>
          <p:sp>
            <p:nvSpPr>
              <p:cNvPr id="590" name="안녕하세요. 날씨가 많이 쌀쌀해 졌는데 감기 조심하시고 카카오톡 대화창 템플릿과 함께 오늘도 기분 좋은 하루 되세요~"/>
              <p:cNvSpPr txBox="1"/>
              <p:nvPr/>
            </p:nvSpPr>
            <p:spPr>
              <a:xfrm>
                <a:off x="51422" y="33422"/>
                <a:ext cx="2094800" cy="3954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6000" tIns="36000" rIns="36000" bIns="36000" numCol="1" anchor="t">
                <a:spAutoFit/>
              </a:bodyPr>
              <a:lstStyle/>
              <a:p>
                <a:pPr algn="l" defTabSz="1330325">
                  <a:defRPr sz="700">
                    <a:ln w="9525" cap="flat">
                      <a:solidFill>
                        <a:srgbClr val="000000">
                          <a:alpha val="0"/>
                        </a:srgbClr>
                      </a:solidFill>
                      <a:prstDash val="solid"/>
                      <a:round/>
                    </a:ln>
                    <a:solidFill>
                      <a:srgbClr val="0B0B0B"/>
                    </a:solidFill>
                    <a:latin typeface="Noto Sans CJK KR Regular"/>
                    <a:ea typeface="Noto Sans CJK KR Regular"/>
                    <a:cs typeface="Noto Sans CJK KR Regular"/>
                    <a:sym typeface="Noto Sans CJK KR Regular"/>
                  </a:defRPr>
                </a:pPr>
                <a:r>
                  <a:t>안녕하세요</a:t>
                </a:r>
                <a:r>
                  <a:t>. </a:t>
                </a:r>
                <a:r>
                  <a:t>날씨가 많이 쌀쌀해 졌는데 감기 조심하시고 카카오톡 대화창 템플릿과 함께 오늘도 기분 좋은 하루 되세요</a:t>
                </a:r>
                <a:r>
                  <a:t>~</a:t>
                </a:r>
              </a:p>
            </p:txBody>
          </p:sp>
        </p:grpSp>
        <p:sp>
          <p:nvSpPr>
            <p:cNvPr id="592" name="직사각형 201"/>
            <p:cNvSpPr txBox="1"/>
            <p:nvPr/>
          </p:nvSpPr>
          <p:spPr>
            <a:xfrm>
              <a:off x="630209" y="1587506"/>
              <a:ext cx="299104"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p>
              <a:pPr algn="r" defTabSz="1330325">
                <a:defRPr sz="500">
                  <a:solidFill>
                    <a:srgbClr val="5C6C7C"/>
                  </a:solidFill>
                  <a:latin typeface="Noto Sans CJK KR Regular"/>
                  <a:ea typeface="Noto Sans CJK KR Regular"/>
                  <a:cs typeface="Noto Sans CJK KR Regular"/>
                  <a:sym typeface="Noto Sans CJK KR Regular"/>
                </a:defRPr>
              </a:pPr>
              <a:r>
                <a:t>오전 </a:t>
              </a:r>
              <a:r>
                <a:t>10:51</a:t>
              </a:r>
            </a:p>
          </p:txBody>
        </p:sp>
        <p:pic>
          <p:nvPicPr>
            <p:cNvPr id="593" name="그림 2" descr="그림 2"/>
            <p:cNvPicPr>
              <a:picLocks noChangeAspect="1"/>
            </p:cNvPicPr>
            <p:nvPr/>
          </p:nvPicPr>
          <p:blipFill>
            <a:blip r:embed="rId4">
              <a:extLst/>
            </a:blip>
            <a:stretch>
              <a:fillRect/>
            </a:stretch>
          </p:blipFill>
          <p:spPr>
            <a:xfrm>
              <a:off x="174244" y="5998828"/>
              <a:ext cx="170704" cy="164607"/>
            </a:xfrm>
            <a:prstGeom prst="rect">
              <a:avLst/>
            </a:prstGeom>
            <a:ln w="12700" cap="flat">
              <a:noFill/>
              <a:miter lim="400000"/>
            </a:ln>
            <a:effectLst/>
          </p:spPr>
        </p:pic>
        <p:pic>
          <p:nvPicPr>
            <p:cNvPr id="594" name="그림 4" descr="그림 4"/>
            <p:cNvPicPr>
              <a:picLocks noChangeAspect="1"/>
            </p:cNvPicPr>
            <p:nvPr/>
          </p:nvPicPr>
          <p:blipFill>
            <a:blip r:embed="rId5">
              <a:extLst/>
            </a:blip>
            <a:stretch>
              <a:fillRect/>
            </a:stretch>
          </p:blipFill>
          <p:spPr>
            <a:xfrm>
              <a:off x="174244" y="157936"/>
              <a:ext cx="121932" cy="134125"/>
            </a:xfrm>
            <a:prstGeom prst="rect">
              <a:avLst/>
            </a:prstGeom>
            <a:ln w="12700" cap="flat">
              <a:noFill/>
              <a:miter lim="400000"/>
            </a:ln>
            <a:effectLst/>
          </p:spPr>
        </p:pic>
        <p:grpSp>
          <p:nvGrpSpPr>
            <p:cNvPr id="597" name="그룹 21"/>
            <p:cNvGrpSpPr/>
            <p:nvPr/>
          </p:nvGrpSpPr>
          <p:grpSpPr>
            <a:xfrm>
              <a:off x="2677764" y="151840"/>
              <a:ext cx="485193" cy="146318"/>
              <a:chOff x="0" y="0"/>
              <a:chExt cx="485191" cy="146317"/>
            </a:xfrm>
          </p:grpSpPr>
          <p:pic>
            <p:nvPicPr>
              <p:cNvPr id="595" name="그림 7" descr="그림 7"/>
              <p:cNvPicPr>
                <a:picLocks noChangeAspect="1"/>
              </p:cNvPicPr>
              <p:nvPr/>
            </p:nvPicPr>
            <p:blipFill>
              <a:blip r:embed="rId6">
                <a:extLst/>
              </a:blip>
              <a:stretch>
                <a:fillRect/>
              </a:stretch>
            </p:blipFill>
            <p:spPr>
              <a:xfrm>
                <a:off x="314488" y="15240"/>
                <a:ext cx="170704" cy="115836"/>
              </a:xfrm>
              <a:prstGeom prst="rect">
                <a:avLst/>
              </a:prstGeom>
              <a:ln w="12700" cap="flat">
                <a:noFill/>
                <a:miter lim="400000"/>
              </a:ln>
              <a:effectLst/>
            </p:spPr>
          </p:pic>
          <p:pic>
            <p:nvPicPr>
              <p:cNvPr id="596" name="그림 9" descr="그림 9"/>
              <p:cNvPicPr>
                <a:picLocks noChangeAspect="1"/>
              </p:cNvPicPr>
              <p:nvPr/>
            </p:nvPicPr>
            <p:blipFill>
              <a:blip r:embed="rId7">
                <a:extLst/>
              </a:blip>
              <a:stretch>
                <a:fillRect/>
              </a:stretch>
            </p:blipFill>
            <p:spPr>
              <a:xfrm>
                <a:off x="-1" y="0"/>
                <a:ext cx="146318" cy="146318"/>
              </a:xfrm>
              <a:prstGeom prst="rect">
                <a:avLst/>
              </a:prstGeom>
              <a:ln w="12700" cap="flat">
                <a:noFill/>
                <a:miter lim="400000"/>
              </a:ln>
              <a:effectLst/>
            </p:spPr>
          </p:pic>
        </p:grpSp>
        <p:grpSp>
          <p:nvGrpSpPr>
            <p:cNvPr id="600" name="그룹 22"/>
            <p:cNvGrpSpPr/>
            <p:nvPr/>
          </p:nvGrpSpPr>
          <p:grpSpPr>
            <a:xfrm>
              <a:off x="2688733" y="5995780"/>
              <a:ext cx="474224" cy="170704"/>
              <a:chOff x="0" y="0"/>
              <a:chExt cx="474222" cy="170703"/>
            </a:xfrm>
          </p:grpSpPr>
          <p:pic>
            <p:nvPicPr>
              <p:cNvPr id="598" name="그림 19" descr="그림 19"/>
              <p:cNvPicPr>
                <a:picLocks noChangeAspect="1"/>
              </p:cNvPicPr>
              <p:nvPr/>
            </p:nvPicPr>
            <p:blipFill>
              <a:blip r:embed="rId8">
                <a:extLst/>
              </a:blip>
              <a:stretch>
                <a:fillRect/>
              </a:stretch>
            </p:blipFill>
            <p:spPr>
              <a:xfrm>
                <a:off x="-1" y="0"/>
                <a:ext cx="170704" cy="170704"/>
              </a:xfrm>
              <a:prstGeom prst="rect">
                <a:avLst/>
              </a:prstGeom>
              <a:ln w="12700" cap="flat">
                <a:noFill/>
                <a:miter lim="400000"/>
              </a:ln>
              <a:effectLst/>
            </p:spPr>
          </p:pic>
          <p:pic>
            <p:nvPicPr>
              <p:cNvPr id="599" name="그림 20" descr="그림 20"/>
              <p:cNvPicPr>
                <a:picLocks noChangeAspect="1"/>
              </p:cNvPicPr>
              <p:nvPr/>
            </p:nvPicPr>
            <p:blipFill>
              <a:blip r:embed="rId9">
                <a:extLst/>
              </a:blip>
              <a:stretch>
                <a:fillRect/>
              </a:stretch>
            </p:blipFill>
            <p:spPr>
              <a:xfrm>
                <a:off x="352291" y="12192"/>
                <a:ext cx="121932" cy="146319"/>
              </a:xfrm>
              <a:prstGeom prst="rect">
                <a:avLst/>
              </a:prstGeom>
              <a:ln w="12700" cap="flat">
                <a:noFill/>
                <a:miter lim="400000"/>
              </a:ln>
              <a:effectLst/>
            </p:spPr>
          </p:pic>
        </p:grpSp>
      </p:grpSp>
      <p:sp>
        <p:nvSpPr>
          <p:cNvPr id="602" name="삭제예정"/>
          <p:cNvSpPr txBox="1"/>
          <p:nvPr/>
        </p:nvSpPr>
        <p:spPr>
          <a:xfrm>
            <a:off x="6077864" y="1054188"/>
            <a:ext cx="817373"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6"/>
                </a:solidFill>
              </a:defRPr>
            </a:lvl1pPr>
          </a:lstStyle>
          <a:p>
            <a:pPr/>
            <a:r>
              <a:t>삭제예정</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6"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607"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608"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609"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610"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느낀점</a:t>
            </a:r>
          </a:p>
        </p:txBody>
      </p:sp>
      <p:sp>
        <p:nvSpPr>
          <p:cNvPr id="611"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수행 절차 및 방법</a:t>
            </a:r>
          </a:p>
        </p:txBody>
      </p:sp>
      <p:sp>
        <p:nvSpPr>
          <p:cNvPr id="612"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613" name="김미정 느낀 점:…"/>
          <p:cNvSpPr txBox="1"/>
          <p:nvPr/>
        </p:nvSpPr>
        <p:spPr>
          <a:xfrm>
            <a:off x="2295375" y="2043633"/>
            <a:ext cx="8414050" cy="566633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r>
              <a:t>김미정 느낀 점:</a:t>
            </a:r>
          </a:p>
          <a:p>
            <a:pPr algn="l"/>
          </a:p>
          <a:p>
            <a:pPr algn="l"/>
            <a:r>
              <a:t>'배운 코드도 익숙지 않은데 실제 프로젝트를 해내게 될 거라고?' 그런데 실제로 그 일이 벌어졌습니다.</a:t>
            </a:r>
          </a:p>
          <a:p>
            <a:pPr algn="l"/>
          </a:p>
          <a:p>
            <a:pPr algn="l"/>
            <a:r>
              <a:t>평일, 주말 할 것 없이 수업 후에도 회의하고 종종 새벽 두세 시까지 이어지는 팀플을 할 때나, 금세 마무리할 수 있을 것이라 기대했던 주제의 방향과 정체성이 흔들릴 때 고되기도 했지만, 혼자였다면 포기하고 싶었을 텐데, 프로젝트를 진행하는 내내 서로 헌신하려는 열정적인 팀원들의 도움과 응원으로 여기까지 올 수 있었다고 생각합니다.</a:t>
            </a:r>
          </a:p>
          <a:p>
            <a:pPr algn="l"/>
          </a:p>
          <a:p>
            <a:pPr algn="l"/>
            <a:r>
              <a:t>제가 이번 프로젝트를 시작한 지 며칠 안 되었을 땐, 좋은 아이디어를 찾는 것과, 처음 세운 가설을 뒷받침해줄 데이터'만'을 찾는 것이 중요하다고 생각했습니다.</a:t>
            </a:r>
          </a:p>
          <a:p>
            <a:pPr algn="l"/>
          </a:p>
          <a:p>
            <a:pPr algn="l"/>
            <a:r>
              <a:t>물론, 얼마 안 가 틀린 생각이었음을 깨달았습니다. 주제와 결론보다도 중요한 것은 좋은 데이터를 찾는 일이었습니다. 저희 과제만 해도, 지자체마다 다른 기준과 컬럼으로 수집되었거나, 아예 없는 경우가 허다해서 어려움을 겪었기 때문입니다. 결론을 어떻게든 가설을 입증하게끔 도출해야 한다는 강박도 내려놓게 되었습니다. 현황분석만으로도 의미 있는 작업임을 배웠습니다.</a:t>
            </a:r>
          </a:p>
          <a:p>
            <a:pPr algn="l"/>
          </a:p>
          <a:p>
            <a:pPr algn="l"/>
            <a:r>
              <a:t>컬럼이나 기준의 해석을 자의적으로 해선 안 된다는 것도 배웠습니다. 원 데이터에 대한 가이드가 없어, 교통사고 유형별 분류 항목의 의미를 상식선에서 넘겨짚었다가 담당자로부터 예상한 것과는 너무나 다른 설명을 듣고 신선한 충격을 받고 반성하기도 했습니다.</a:t>
            </a:r>
          </a:p>
          <a:p>
            <a:pPr algn="l"/>
          </a:p>
          <a:p>
            <a:pPr algn="l"/>
            <a:r>
              <a:t>첫 프로젝트에서 길 잃은 양처럼 헤매고 있을 때마다 도움을 주신 강사님과 FT님들께도 감사의 말씀을 전합니다.</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189"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190"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프로젝트 배경</a:t>
            </a:r>
          </a:p>
        </p:txBody>
      </p:sp>
      <p:sp>
        <p:nvSpPr>
          <p:cNvPr id="191"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192"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수행 절차 및 방법</a:t>
            </a:r>
          </a:p>
        </p:txBody>
      </p:sp>
      <p:sp>
        <p:nvSpPr>
          <p:cNvPr id="193"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194"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195" name="직사각형"/>
          <p:cNvSpPr/>
          <p:nvPr/>
        </p:nvSpPr>
        <p:spPr>
          <a:xfrm>
            <a:off x="431800" y="2455333"/>
            <a:ext cx="12141200" cy="3647257"/>
          </a:xfrm>
          <a:prstGeom prst="rect">
            <a:avLst/>
          </a:prstGeom>
          <a:ln w="12700">
            <a:solidFill>
              <a:srgbClr val="000000"/>
            </a:solidFill>
            <a:custDash>
              <a:ds d="100000" sp="200000"/>
            </a:custDash>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pic>
        <p:nvPicPr>
          <p:cNvPr id="196" name="KakaoTalk_Photo_2021-08-21-17-28-43.png" descr="KakaoTalk_Photo_2021-08-21-17-28-43.png"/>
          <p:cNvPicPr>
            <a:picLocks noChangeAspect="1"/>
          </p:cNvPicPr>
          <p:nvPr/>
        </p:nvPicPr>
        <p:blipFill>
          <a:blip r:embed="rId3">
            <a:extLst/>
          </a:blip>
          <a:stretch>
            <a:fillRect/>
          </a:stretch>
        </p:blipFill>
        <p:spPr>
          <a:xfrm>
            <a:off x="914584" y="2882947"/>
            <a:ext cx="3200032" cy="2792029"/>
          </a:xfrm>
          <a:prstGeom prst="rect">
            <a:avLst/>
          </a:prstGeom>
          <a:ln w="12700">
            <a:miter lim="400000"/>
          </a:ln>
        </p:spPr>
      </p:pic>
      <p:sp>
        <p:nvSpPr>
          <p:cNvPr id="197" name="OECD 평균 대비 가장 취약한 3대 지표 중 하나, 교통사고…"/>
          <p:cNvSpPr txBox="1"/>
          <p:nvPr/>
        </p:nvSpPr>
        <p:spPr>
          <a:xfrm>
            <a:off x="4804749" y="3629991"/>
            <a:ext cx="7536644" cy="13406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160420" indent="-160420" algn="l" defTabSz="914400">
              <a:buSzPct val="100000"/>
              <a:buFont typeface="Arial"/>
              <a:buChar char="•"/>
              <a:defRPr spc="-32">
                <a:solidFill>
                  <a:srgbClr val="000000"/>
                </a:solidFill>
                <a:latin typeface="+mn-lt"/>
                <a:ea typeface="+mn-ea"/>
                <a:cs typeface="+mn-cs"/>
                <a:sym typeface="NanumSquareR"/>
              </a:defRPr>
            </a:pPr>
            <a:r>
              <a:t>OECD 평균 대비 가장 취약한 3대 지표 중 하나, </a:t>
            </a:r>
            <a:r>
              <a:rPr b="1">
                <a:latin typeface="NanumSquareB"/>
                <a:ea typeface="NanumSquareB"/>
                <a:cs typeface="NanumSquareB"/>
                <a:sym typeface="NanumSquareB"/>
              </a:rPr>
              <a:t>교통사고</a:t>
            </a:r>
          </a:p>
          <a:p>
            <a:pPr marL="160420" indent="-160420" algn="l" defTabSz="914400">
              <a:buSzPct val="100000"/>
              <a:buFont typeface="Arial"/>
              <a:buChar char="•"/>
              <a:defRPr spc="-32">
                <a:solidFill>
                  <a:srgbClr val="000000"/>
                </a:solidFill>
                <a:latin typeface="+mn-lt"/>
                <a:ea typeface="+mn-ea"/>
                <a:cs typeface="+mn-cs"/>
                <a:sym typeface="NanumSquareR"/>
              </a:defRPr>
            </a:pPr>
          </a:p>
          <a:p>
            <a:pPr marL="160420" indent="-160420" algn="l" defTabSz="914400">
              <a:buSzPct val="100000"/>
              <a:buFont typeface="Arial"/>
              <a:buChar char="•"/>
              <a:defRPr spc="-32">
                <a:solidFill>
                  <a:srgbClr val="000000"/>
                </a:solidFill>
                <a:latin typeface="+mn-lt"/>
                <a:ea typeface="+mn-ea"/>
                <a:cs typeface="+mn-cs"/>
                <a:sym typeface="NanumSquareR"/>
              </a:defRPr>
            </a:pPr>
            <a:r>
              <a:t>초고령사회가 진행되고 있는 시점에서 </a:t>
            </a:r>
            <a:r>
              <a:rPr b="1">
                <a:latin typeface="NanumSquareB"/>
                <a:ea typeface="NanumSquareB"/>
                <a:cs typeface="NanumSquareB"/>
                <a:sym typeface="NanumSquareB"/>
              </a:rPr>
              <a:t>노인 교통사고가 큰 문제로 대두되고 있는 현황</a:t>
            </a:r>
          </a:p>
          <a:p>
            <a:pPr marL="160420" indent="-160420" algn="l" defTabSz="914400">
              <a:buSzPct val="100000"/>
              <a:buFont typeface="Arial"/>
              <a:buChar char="•"/>
              <a:defRPr spc="-32">
                <a:solidFill>
                  <a:srgbClr val="000000"/>
                </a:solidFill>
                <a:latin typeface="+mn-lt"/>
                <a:ea typeface="+mn-ea"/>
                <a:cs typeface="+mn-cs"/>
                <a:sym typeface="NanumSquareR"/>
              </a:defRPr>
            </a:pPr>
          </a:p>
          <a:p>
            <a:pPr marL="160420" indent="-160420" algn="l" defTabSz="914400">
              <a:buSzPct val="100000"/>
              <a:buFont typeface="Arial"/>
              <a:buChar char="•"/>
              <a:defRPr spc="-32">
                <a:solidFill>
                  <a:srgbClr val="000000"/>
                </a:solidFill>
                <a:latin typeface="+mn-lt"/>
                <a:ea typeface="+mn-ea"/>
                <a:cs typeface="+mn-cs"/>
                <a:sym typeface="NanumSquareR"/>
              </a:defRPr>
            </a:pPr>
            <a:r>
              <a:t>2018년에서 2020년 3년동안 보행 중 교통사고 </a:t>
            </a:r>
            <a:r>
              <a:rPr b="1">
                <a:latin typeface="NanumSquareB"/>
                <a:ea typeface="NanumSquareB"/>
                <a:cs typeface="NanumSquareB"/>
                <a:sym typeface="NanumSquareB"/>
              </a:rPr>
              <a:t>전체 사망자의 약 58% 노인</a:t>
            </a:r>
          </a:p>
        </p:txBody>
      </p:sp>
      <p:sp>
        <p:nvSpPr>
          <p:cNvPr id="198" name="[출처 : 한국교통안전공단(2018-2020)]"/>
          <p:cNvSpPr txBox="1"/>
          <p:nvPr/>
        </p:nvSpPr>
        <p:spPr>
          <a:xfrm>
            <a:off x="9476281" y="5712403"/>
            <a:ext cx="2765343" cy="31978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l" defTabSz="914400">
              <a:defRPr spc="-28" sz="1400">
                <a:latin typeface="+mn-lt"/>
                <a:ea typeface="+mn-ea"/>
                <a:cs typeface="+mn-cs"/>
                <a:sym typeface="NanumSquareR"/>
              </a:defRPr>
            </a:lvl1pPr>
          </a:lstStyle>
          <a:p>
            <a:pPr/>
            <a:r>
              <a:t>[출처 : 한국교통안전공단(2018-2020)]</a:t>
            </a:r>
          </a:p>
        </p:txBody>
      </p:sp>
      <p:sp>
        <p:nvSpPr>
          <p:cNvPr id="199" name="“지역별 노인 교통 사망사고 현황 분석”"/>
          <p:cNvSpPr txBox="1"/>
          <p:nvPr/>
        </p:nvSpPr>
        <p:spPr>
          <a:xfrm>
            <a:off x="2391409" y="7024113"/>
            <a:ext cx="7800167" cy="73660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l" defTabSz="914400">
              <a:defRPr b="1" spc="-39" sz="4000">
                <a:solidFill>
                  <a:srgbClr val="000000"/>
                </a:solidFill>
                <a:latin typeface="NanumSquareEB"/>
                <a:ea typeface="NanumSquareEB"/>
                <a:cs typeface="NanumSquareEB"/>
                <a:sym typeface="NanumSquareEB"/>
              </a:defRPr>
            </a:lvl1pPr>
          </a:lstStyle>
          <a:p>
            <a:pPr/>
            <a:r>
              <a:t>“지역별 노인 교통 사망사고 현황 분석”</a:t>
            </a:r>
          </a:p>
        </p:txBody>
      </p:sp>
      <p:sp>
        <p:nvSpPr>
          <p:cNvPr id="200" name="프로젝트 주제"/>
          <p:cNvSpPr txBox="1"/>
          <p:nvPr/>
        </p:nvSpPr>
        <p:spPr>
          <a:xfrm>
            <a:off x="745954" y="903648"/>
            <a:ext cx="1211141"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프로젝트 주제</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199"/>
                                        </p:tgtEl>
                                        <p:attrNameLst>
                                          <p:attrName>style.visibility</p:attrName>
                                        </p:attrNameLst>
                                      </p:cBhvr>
                                      <p:to>
                                        <p:strVal val="visible"/>
                                      </p:to>
                                    </p:set>
                                    <p:animEffect filter="fade" transition="in">
                                      <p:cBhvr>
                                        <p:cTn id="7" dur="2000"/>
                                        <p:tgtEl>
                                          <p:spTgt spid="1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9"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05"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06"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프로젝트 배경</a:t>
            </a:r>
          </a:p>
        </p:txBody>
      </p:sp>
      <p:sp>
        <p:nvSpPr>
          <p:cNvPr id="207"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208"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수행 절차 및 방법</a:t>
            </a:r>
          </a:p>
        </p:txBody>
      </p:sp>
      <p:sp>
        <p:nvSpPr>
          <p:cNvPr id="209"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210"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211" name="- 연령대별 사상자수 대비 사망자 비율…"/>
          <p:cNvSpPr txBox="1"/>
          <p:nvPr/>
        </p:nvSpPr>
        <p:spPr>
          <a:xfrm>
            <a:off x="6887894" y="2920398"/>
            <a:ext cx="4735371" cy="3912804"/>
          </a:xfrm>
          <a:prstGeom prst="rect">
            <a:avLst/>
          </a:prstGeom>
          <a:ln w="12700">
            <a:solidFill>
              <a:srgbClr val="535353"/>
            </a:solidFill>
            <a:prstDash val="sysDot"/>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nSpc>
                <a:spcPct val="170000"/>
              </a:lnSpc>
              <a:defRPr b="1" sz="1800">
                <a:solidFill>
                  <a:srgbClr val="000000"/>
                </a:solidFill>
                <a:latin typeface="+mn-lt"/>
                <a:ea typeface="+mn-ea"/>
                <a:cs typeface="+mn-cs"/>
                <a:sym typeface="NanumSquareR"/>
              </a:defRPr>
            </a:pPr>
            <a:r>
              <a:t>주요 분석 내용</a:t>
            </a:r>
          </a:p>
          <a:p>
            <a:pPr>
              <a:lnSpc>
                <a:spcPct val="170000"/>
              </a:lnSpc>
              <a:defRPr>
                <a:solidFill>
                  <a:srgbClr val="000000"/>
                </a:solidFill>
                <a:latin typeface="+mn-lt"/>
                <a:ea typeface="+mn-ea"/>
                <a:cs typeface="+mn-cs"/>
                <a:sym typeface="NanumSquareR"/>
              </a:defRPr>
            </a:pPr>
            <a:r>
              <a:t>- 연령대별 사상자수 대비 사망자 비율 </a:t>
            </a:r>
          </a:p>
          <a:p>
            <a:pPr>
              <a:lnSpc>
                <a:spcPct val="170000"/>
              </a:lnSpc>
              <a:defRPr>
                <a:solidFill>
                  <a:srgbClr val="000000"/>
                </a:solidFill>
                <a:latin typeface="+mn-lt"/>
                <a:ea typeface="+mn-ea"/>
                <a:cs typeface="+mn-cs"/>
                <a:sym typeface="NanumSquareR"/>
              </a:defRPr>
            </a:pPr>
            <a:r>
              <a:t>- 사고 유형별 노인교통사고 사망 발생건수 </a:t>
            </a:r>
          </a:p>
          <a:p>
            <a:pPr>
              <a:lnSpc>
                <a:spcPct val="170000"/>
              </a:lnSpc>
              <a:defRPr>
                <a:solidFill>
                  <a:srgbClr val="000000"/>
                </a:solidFill>
                <a:latin typeface="+mn-lt"/>
                <a:ea typeface="+mn-ea"/>
                <a:cs typeface="+mn-cs"/>
                <a:sym typeface="NanumSquareR"/>
              </a:defRPr>
            </a:pPr>
            <a:r>
              <a:t>- 지역별 노인 인구비율과 노인 사망자수</a:t>
            </a:r>
          </a:p>
          <a:p>
            <a:pPr>
              <a:lnSpc>
                <a:spcPct val="170000"/>
              </a:lnSpc>
              <a:defRPr>
                <a:solidFill>
                  <a:srgbClr val="000000"/>
                </a:solidFill>
                <a:latin typeface="+mn-lt"/>
                <a:ea typeface="+mn-ea"/>
                <a:cs typeface="+mn-cs"/>
                <a:sym typeface="NanumSquareR"/>
              </a:defRPr>
            </a:pPr>
            <a:r>
              <a:t>- 노인교통사망자수가 높은지역 </a:t>
            </a:r>
          </a:p>
          <a:p>
            <a:pPr>
              <a:lnSpc>
                <a:spcPct val="170000"/>
              </a:lnSpc>
              <a:defRPr>
                <a:solidFill>
                  <a:srgbClr val="000000"/>
                </a:solidFill>
                <a:latin typeface="+mn-lt"/>
                <a:ea typeface="+mn-ea"/>
                <a:cs typeface="+mn-cs"/>
                <a:sym typeface="NanumSquareR"/>
              </a:defRPr>
            </a:pPr>
            <a:r>
              <a:t>- 시간대별,요일별,월별 노인교통사고 사망자수</a:t>
            </a:r>
          </a:p>
          <a:p>
            <a:pPr>
              <a:lnSpc>
                <a:spcPct val="170000"/>
              </a:lnSpc>
              <a:defRPr>
                <a:solidFill>
                  <a:srgbClr val="000000"/>
                </a:solidFill>
                <a:latin typeface="+mn-lt"/>
                <a:ea typeface="+mn-ea"/>
                <a:cs typeface="+mn-cs"/>
                <a:sym typeface="NanumSquareR"/>
              </a:defRPr>
            </a:pPr>
            <a:r>
              <a:t>- 지역별 응급실 현황</a:t>
            </a:r>
          </a:p>
          <a:p>
            <a:pPr>
              <a:lnSpc>
                <a:spcPct val="170000"/>
              </a:lnSpc>
              <a:defRPr>
                <a:solidFill>
                  <a:srgbClr val="000000"/>
                </a:solidFill>
                <a:latin typeface="+mn-lt"/>
                <a:ea typeface="+mn-ea"/>
                <a:cs typeface="+mn-cs"/>
                <a:sym typeface="NanumSquareR"/>
              </a:defRPr>
            </a:pPr>
            <a:r>
              <a:t>- 노인교통사고 다발지역</a:t>
            </a:r>
          </a:p>
          <a:p>
            <a:pPr>
              <a:lnSpc>
                <a:spcPct val="170000"/>
              </a:lnSpc>
              <a:defRPr>
                <a:solidFill>
                  <a:srgbClr val="000000"/>
                </a:solidFill>
                <a:latin typeface="+mn-lt"/>
                <a:ea typeface="+mn-ea"/>
                <a:cs typeface="+mn-cs"/>
                <a:sym typeface="NanumSquareR"/>
              </a:defRPr>
            </a:pPr>
            <a:r>
              <a:t>- 노인교통사고 다발지역과 응급실거리와의 관계</a:t>
            </a:r>
          </a:p>
        </p:txBody>
      </p:sp>
      <p:sp>
        <p:nvSpPr>
          <p:cNvPr id="212" name="프로젝트 컨셉"/>
          <p:cNvSpPr txBox="1"/>
          <p:nvPr/>
        </p:nvSpPr>
        <p:spPr>
          <a:xfrm>
            <a:off x="745954" y="903648"/>
            <a:ext cx="1211141"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프로젝트 컨셉</a:t>
            </a:r>
          </a:p>
        </p:txBody>
      </p:sp>
      <p:grpSp>
        <p:nvGrpSpPr>
          <p:cNvPr id="218" name="그룹"/>
          <p:cNvGrpSpPr/>
          <p:nvPr/>
        </p:nvGrpSpPr>
        <p:grpSpPr>
          <a:xfrm>
            <a:off x="1047368" y="3488642"/>
            <a:ext cx="4884897" cy="2503982"/>
            <a:chOff x="0" y="0"/>
            <a:chExt cx="4884896" cy="2503980"/>
          </a:xfrm>
        </p:grpSpPr>
        <p:pic>
          <p:nvPicPr>
            <p:cNvPr id="213" name="뷰티풀숩.png" descr="뷰티풀숩.png"/>
            <p:cNvPicPr>
              <a:picLocks noChangeAspect="1"/>
            </p:cNvPicPr>
            <p:nvPr/>
          </p:nvPicPr>
          <p:blipFill>
            <a:blip r:embed="rId3">
              <a:extLst/>
            </a:blip>
            <a:srcRect l="9589" t="32636" r="9073" b="32718"/>
            <a:stretch>
              <a:fillRect/>
            </a:stretch>
          </p:blipFill>
          <p:spPr>
            <a:xfrm>
              <a:off x="-1" y="1387520"/>
              <a:ext cx="2249489" cy="718270"/>
            </a:xfrm>
            <a:custGeom>
              <a:avLst/>
              <a:gdLst/>
              <a:ahLst/>
              <a:cxnLst>
                <a:cxn ang="0">
                  <a:pos x="wd2" y="hd2"/>
                </a:cxn>
                <a:cxn ang="5400000">
                  <a:pos x="wd2" y="hd2"/>
                </a:cxn>
                <a:cxn ang="10800000">
                  <a:pos x="wd2" y="hd2"/>
                </a:cxn>
                <a:cxn ang="16200000">
                  <a:pos x="wd2" y="hd2"/>
                </a:cxn>
              </a:cxnLst>
              <a:rect l="0" t="0" r="r" b="b"/>
              <a:pathLst>
                <a:path w="21600" h="21295" fill="norm" stroke="1" extrusionOk="0">
                  <a:moveTo>
                    <a:pt x="15735" y="0"/>
                  </a:moveTo>
                  <a:cubicBezTo>
                    <a:pt x="15646" y="-2"/>
                    <a:pt x="15559" y="87"/>
                    <a:pt x="15426" y="259"/>
                  </a:cubicBezTo>
                  <a:cubicBezTo>
                    <a:pt x="15257" y="477"/>
                    <a:pt x="15082" y="816"/>
                    <a:pt x="15038" y="1024"/>
                  </a:cubicBezTo>
                  <a:cubicBezTo>
                    <a:pt x="14994" y="1233"/>
                    <a:pt x="14941" y="4758"/>
                    <a:pt x="14916" y="8848"/>
                  </a:cubicBezTo>
                  <a:lnTo>
                    <a:pt x="14870" y="16296"/>
                  </a:lnTo>
                  <a:lnTo>
                    <a:pt x="13609" y="16367"/>
                  </a:lnTo>
                  <a:lnTo>
                    <a:pt x="12347" y="16437"/>
                  </a:lnTo>
                  <a:lnTo>
                    <a:pt x="12397" y="17567"/>
                  </a:lnTo>
                  <a:cubicBezTo>
                    <a:pt x="12480" y="19479"/>
                    <a:pt x="12859" y="20748"/>
                    <a:pt x="13483" y="21191"/>
                  </a:cubicBezTo>
                  <a:cubicBezTo>
                    <a:pt x="14057" y="21598"/>
                    <a:pt x="14723" y="20774"/>
                    <a:pt x="15026" y="19273"/>
                  </a:cubicBezTo>
                  <a:cubicBezTo>
                    <a:pt x="15226" y="18282"/>
                    <a:pt x="15236" y="18008"/>
                    <a:pt x="15263" y="10119"/>
                  </a:cubicBezTo>
                  <a:cubicBezTo>
                    <a:pt x="15287" y="3143"/>
                    <a:pt x="15310" y="1907"/>
                    <a:pt x="15434" y="1483"/>
                  </a:cubicBezTo>
                  <a:cubicBezTo>
                    <a:pt x="15514" y="1210"/>
                    <a:pt x="15644" y="988"/>
                    <a:pt x="15720" y="988"/>
                  </a:cubicBezTo>
                  <a:cubicBezTo>
                    <a:pt x="15917" y="988"/>
                    <a:pt x="16189" y="1828"/>
                    <a:pt x="16189" y="2436"/>
                  </a:cubicBezTo>
                  <a:cubicBezTo>
                    <a:pt x="16189" y="2766"/>
                    <a:pt x="16254" y="2953"/>
                    <a:pt x="16371" y="2953"/>
                  </a:cubicBezTo>
                  <a:cubicBezTo>
                    <a:pt x="16751" y="2953"/>
                    <a:pt x="16500" y="850"/>
                    <a:pt x="16051" y="271"/>
                  </a:cubicBezTo>
                  <a:cubicBezTo>
                    <a:pt x="15913" y="93"/>
                    <a:pt x="15824" y="2"/>
                    <a:pt x="15735" y="0"/>
                  </a:cubicBezTo>
                  <a:close/>
                  <a:moveTo>
                    <a:pt x="11112" y="6413"/>
                  </a:moveTo>
                  <a:cubicBezTo>
                    <a:pt x="10902" y="6509"/>
                    <a:pt x="10726" y="6971"/>
                    <a:pt x="10674" y="7660"/>
                  </a:cubicBezTo>
                  <a:cubicBezTo>
                    <a:pt x="10643" y="8080"/>
                    <a:pt x="10549" y="8599"/>
                    <a:pt x="10468" y="8801"/>
                  </a:cubicBezTo>
                  <a:cubicBezTo>
                    <a:pt x="10331" y="9139"/>
                    <a:pt x="10334" y="9179"/>
                    <a:pt x="10480" y="9436"/>
                  </a:cubicBezTo>
                  <a:cubicBezTo>
                    <a:pt x="10609" y="9662"/>
                    <a:pt x="10644" y="10100"/>
                    <a:pt x="10644" y="11754"/>
                  </a:cubicBezTo>
                  <a:cubicBezTo>
                    <a:pt x="10644" y="12879"/>
                    <a:pt x="10670" y="13895"/>
                    <a:pt x="10705" y="14002"/>
                  </a:cubicBezTo>
                  <a:cubicBezTo>
                    <a:pt x="10869" y="14509"/>
                    <a:pt x="10960" y="13799"/>
                    <a:pt x="11002" y="11766"/>
                  </a:cubicBezTo>
                  <a:cubicBezTo>
                    <a:pt x="11032" y="10278"/>
                    <a:pt x="11090" y="9530"/>
                    <a:pt x="11166" y="9507"/>
                  </a:cubicBezTo>
                  <a:cubicBezTo>
                    <a:pt x="11434" y="9424"/>
                    <a:pt x="11459" y="9398"/>
                    <a:pt x="11459" y="9131"/>
                  </a:cubicBezTo>
                  <a:cubicBezTo>
                    <a:pt x="11459" y="8977"/>
                    <a:pt x="11375" y="8848"/>
                    <a:pt x="11273" y="8848"/>
                  </a:cubicBezTo>
                  <a:cubicBezTo>
                    <a:pt x="11172" y="8848"/>
                    <a:pt x="11065" y="8658"/>
                    <a:pt x="11036" y="8425"/>
                  </a:cubicBezTo>
                  <a:cubicBezTo>
                    <a:pt x="10968" y="7874"/>
                    <a:pt x="11161" y="7166"/>
                    <a:pt x="11379" y="7166"/>
                  </a:cubicBezTo>
                  <a:cubicBezTo>
                    <a:pt x="11624" y="7166"/>
                    <a:pt x="11592" y="6637"/>
                    <a:pt x="11334" y="6436"/>
                  </a:cubicBezTo>
                  <a:cubicBezTo>
                    <a:pt x="11259" y="6378"/>
                    <a:pt x="11182" y="6382"/>
                    <a:pt x="11112" y="6413"/>
                  </a:cubicBezTo>
                  <a:close/>
                  <a:moveTo>
                    <a:pt x="0" y="6601"/>
                  </a:moveTo>
                  <a:lnTo>
                    <a:pt x="0" y="10237"/>
                  </a:lnTo>
                  <a:cubicBezTo>
                    <a:pt x="0" y="12866"/>
                    <a:pt x="32" y="13901"/>
                    <a:pt x="114" y="14014"/>
                  </a:cubicBezTo>
                  <a:cubicBezTo>
                    <a:pt x="177" y="14100"/>
                    <a:pt x="522" y="14133"/>
                    <a:pt x="880" y="14096"/>
                  </a:cubicBezTo>
                  <a:cubicBezTo>
                    <a:pt x="1370" y="14046"/>
                    <a:pt x="1576" y="13895"/>
                    <a:pt x="1719" y="13496"/>
                  </a:cubicBezTo>
                  <a:cubicBezTo>
                    <a:pt x="1964" y="12809"/>
                    <a:pt x="1971" y="11344"/>
                    <a:pt x="1730" y="10672"/>
                  </a:cubicBezTo>
                  <a:cubicBezTo>
                    <a:pt x="1569" y="10222"/>
                    <a:pt x="1564" y="10120"/>
                    <a:pt x="1684" y="9589"/>
                  </a:cubicBezTo>
                  <a:cubicBezTo>
                    <a:pt x="1758" y="9265"/>
                    <a:pt x="1818" y="8656"/>
                    <a:pt x="1818" y="8236"/>
                  </a:cubicBezTo>
                  <a:cubicBezTo>
                    <a:pt x="1818" y="7028"/>
                    <a:pt x="1529" y="6601"/>
                    <a:pt x="709" y="6601"/>
                  </a:cubicBezTo>
                  <a:lnTo>
                    <a:pt x="0" y="6601"/>
                  </a:lnTo>
                  <a:close/>
                  <a:moveTo>
                    <a:pt x="9824" y="6601"/>
                  </a:moveTo>
                  <a:cubicBezTo>
                    <a:pt x="9723" y="6601"/>
                    <a:pt x="9641" y="6790"/>
                    <a:pt x="9641" y="7024"/>
                  </a:cubicBezTo>
                  <a:cubicBezTo>
                    <a:pt x="9641" y="7258"/>
                    <a:pt x="9723" y="7436"/>
                    <a:pt x="9824" y="7436"/>
                  </a:cubicBezTo>
                  <a:cubicBezTo>
                    <a:pt x="9925" y="7436"/>
                    <a:pt x="10004" y="7258"/>
                    <a:pt x="10004" y="7024"/>
                  </a:cubicBezTo>
                  <a:cubicBezTo>
                    <a:pt x="10004" y="6790"/>
                    <a:pt x="9925" y="6601"/>
                    <a:pt x="9824" y="6601"/>
                  </a:cubicBezTo>
                  <a:close/>
                  <a:moveTo>
                    <a:pt x="14009" y="6601"/>
                  </a:moveTo>
                  <a:cubicBezTo>
                    <a:pt x="13833" y="6601"/>
                    <a:pt x="13826" y="6769"/>
                    <a:pt x="13826" y="10201"/>
                  </a:cubicBezTo>
                  <a:cubicBezTo>
                    <a:pt x="13826" y="12183"/>
                    <a:pt x="13852" y="13895"/>
                    <a:pt x="13887" y="14002"/>
                  </a:cubicBezTo>
                  <a:cubicBezTo>
                    <a:pt x="14079" y="14596"/>
                    <a:pt x="14146" y="13735"/>
                    <a:pt x="14169" y="10295"/>
                  </a:cubicBezTo>
                  <a:cubicBezTo>
                    <a:pt x="14194" y="6743"/>
                    <a:pt x="14186" y="6601"/>
                    <a:pt x="14009" y="6601"/>
                  </a:cubicBezTo>
                  <a:close/>
                  <a:moveTo>
                    <a:pt x="8677" y="6871"/>
                  </a:moveTo>
                  <a:cubicBezTo>
                    <a:pt x="8609" y="6860"/>
                    <a:pt x="8548" y="7138"/>
                    <a:pt x="8548" y="7742"/>
                  </a:cubicBezTo>
                  <a:cubicBezTo>
                    <a:pt x="8548" y="8375"/>
                    <a:pt x="8498" y="8659"/>
                    <a:pt x="8365" y="8766"/>
                  </a:cubicBezTo>
                  <a:cubicBezTo>
                    <a:pt x="8157" y="8934"/>
                    <a:pt x="8126" y="9557"/>
                    <a:pt x="8312" y="9778"/>
                  </a:cubicBezTo>
                  <a:cubicBezTo>
                    <a:pt x="8396" y="9877"/>
                    <a:pt x="8446" y="10552"/>
                    <a:pt x="8472" y="11790"/>
                  </a:cubicBezTo>
                  <a:cubicBezTo>
                    <a:pt x="8497" y="13002"/>
                    <a:pt x="8561" y="13747"/>
                    <a:pt x="8647" y="13919"/>
                  </a:cubicBezTo>
                  <a:cubicBezTo>
                    <a:pt x="8826" y="14278"/>
                    <a:pt x="9298" y="14130"/>
                    <a:pt x="9344" y="13696"/>
                  </a:cubicBezTo>
                  <a:cubicBezTo>
                    <a:pt x="9365" y="13499"/>
                    <a:pt x="9307" y="13343"/>
                    <a:pt x="9211" y="13343"/>
                  </a:cubicBezTo>
                  <a:cubicBezTo>
                    <a:pt x="8934" y="13343"/>
                    <a:pt x="8818" y="12761"/>
                    <a:pt x="8818" y="11319"/>
                  </a:cubicBezTo>
                  <a:cubicBezTo>
                    <a:pt x="8818" y="10133"/>
                    <a:pt x="8852" y="9918"/>
                    <a:pt x="9051" y="9684"/>
                  </a:cubicBezTo>
                  <a:cubicBezTo>
                    <a:pt x="9334" y="9353"/>
                    <a:pt x="9341" y="8920"/>
                    <a:pt x="9070" y="8801"/>
                  </a:cubicBezTo>
                  <a:cubicBezTo>
                    <a:pt x="8913" y="8732"/>
                    <a:pt x="8859" y="8488"/>
                    <a:pt x="8837" y="7789"/>
                  </a:cubicBezTo>
                  <a:cubicBezTo>
                    <a:pt x="8818" y="7182"/>
                    <a:pt x="8745" y="6881"/>
                    <a:pt x="8677" y="6871"/>
                  </a:cubicBezTo>
                  <a:close/>
                  <a:moveTo>
                    <a:pt x="3239" y="8848"/>
                  </a:moveTo>
                  <a:cubicBezTo>
                    <a:pt x="3004" y="8793"/>
                    <a:pt x="2762" y="9004"/>
                    <a:pt x="2588" y="9542"/>
                  </a:cubicBezTo>
                  <a:cubicBezTo>
                    <a:pt x="2420" y="10062"/>
                    <a:pt x="2367" y="10525"/>
                    <a:pt x="2367" y="11449"/>
                  </a:cubicBezTo>
                  <a:cubicBezTo>
                    <a:pt x="2367" y="12727"/>
                    <a:pt x="2469" y="13347"/>
                    <a:pt x="2774" y="13861"/>
                  </a:cubicBezTo>
                  <a:cubicBezTo>
                    <a:pt x="3013" y="14264"/>
                    <a:pt x="3389" y="14254"/>
                    <a:pt x="3677" y="13849"/>
                  </a:cubicBezTo>
                  <a:cubicBezTo>
                    <a:pt x="3941" y="13478"/>
                    <a:pt x="4010" y="12602"/>
                    <a:pt x="3750" y="12919"/>
                  </a:cubicBezTo>
                  <a:cubicBezTo>
                    <a:pt x="3336" y="13424"/>
                    <a:pt x="3043" y="13390"/>
                    <a:pt x="2877" y="12825"/>
                  </a:cubicBezTo>
                  <a:cubicBezTo>
                    <a:pt x="2625" y="11967"/>
                    <a:pt x="2770" y="11649"/>
                    <a:pt x="3418" y="11649"/>
                  </a:cubicBezTo>
                  <a:cubicBezTo>
                    <a:pt x="3985" y="11649"/>
                    <a:pt x="4001" y="11635"/>
                    <a:pt x="4001" y="10943"/>
                  </a:cubicBezTo>
                  <a:cubicBezTo>
                    <a:pt x="4001" y="9758"/>
                    <a:pt x="3630" y="8941"/>
                    <a:pt x="3239" y="8848"/>
                  </a:cubicBezTo>
                  <a:close/>
                  <a:moveTo>
                    <a:pt x="5084" y="8848"/>
                  </a:moveTo>
                  <a:cubicBezTo>
                    <a:pt x="4663" y="8848"/>
                    <a:pt x="4455" y="9081"/>
                    <a:pt x="4455" y="9554"/>
                  </a:cubicBezTo>
                  <a:cubicBezTo>
                    <a:pt x="4455" y="9817"/>
                    <a:pt x="4559" y="9874"/>
                    <a:pt x="4821" y="9766"/>
                  </a:cubicBezTo>
                  <a:cubicBezTo>
                    <a:pt x="5177" y="9618"/>
                    <a:pt x="5508" y="10057"/>
                    <a:pt x="5411" y="10543"/>
                  </a:cubicBezTo>
                  <a:cubicBezTo>
                    <a:pt x="5387" y="10667"/>
                    <a:pt x="5189" y="10858"/>
                    <a:pt x="4977" y="10966"/>
                  </a:cubicBezTo>
                  <a:cubicBezTo>
                    <a:pt x="4765" y="11073"/>
                    <a:pt x="4524" y="11351"/>
                    <a:pt x="4436" y="11590"/>
                  </a:cubicBezTo>
                  <a:cubicBezTo>
                    <a:pt x="4216" y="12191"/>
                    <a:pt x="4233" y="13215"/>
                    <a:pt x="4478" y="13755"/>
                  </a:cubicBezTo>
                  <a:cubicBezTo>
                    <a:pt x="4610" y="14047"/>
                    <a:pt x="4781" y="14152"/>
                    <a:pt x="4958" y="14049"/>
                  </a:cubicBezTo>
                  <a:cubicBezTo>
                    <a:pt x="5286" y="13856"/>
                    <a:pt x="5356" y="13846"/>
                    <a:pt x="5591" y="13955"/>
                  </a:cubicBezTo>
                  <a:cubicBezTo>
                    <a:pt x="5760" y="14033"/>
                    <a:pt x="5773" y="13888"/>
                    <a:pt x="5773" y="11849"/>
                  </a:cubicBezTo>
                  <a:cubicBezTo>
                    <a:pt x="5773" y="9324"/>
                    <a:pt x="5667" y="8848"/>
                    <a:pt x="5084" y="8848"/>
                  </a:cubicBezTo>
                  <a:close/>
                  <a:moveTo>
                    <a:pt x="6459" y="8848"/>
                  </a:moveTo>
                  <a:cubicBezTo>
                    <a:pt x="6293" y="8848"/>
                    <a:pt x="6277" y="9036"/>
                    <a:pt x="6276" y="10954"/>
                  </a:cubicBezTo>
                  <a:cubicBezTo>
                    <a:pt x="6276" y="12686"/>
                    <a:pt x="6309" y="13151"/>
                    <a:pt x="6459" y="13614"/>
                  </a:cubicBezTo>
                  <a:cubicBezTo>
                    <a:pt x="6661" y="14237"/>
                    <a:pt x="6923" y="14338"/>
                    <a:pt x="7199" y="13884"/>
                  </a:cubicBezTo>
                  <a:cubicBezTo>
                    <a:pt x="7330" y="13667"/>
                    <a:pt x="7412" y="13674"/>
                    <a:pt x="7504" y="13908"/>
                  </a:cubicBezTo>
                  <a:cubicBezTo>
                    <a:pt x="7742" y="14520"/>
                    <a:pt x="7820" y="13889"/>
                    <a:pt x="7820" y="11354"/>
                  </a:cubicBezTo>
                  <a:cubicBezTo>
                    <a:pt x="7820" y="9032"/>
                    <a:pt x="7809" y="8848"/>
                    <a:pt x="7641" y="8848"/>
                  </a:cubicBezTo>
                  <a:cubicBezTo>
                    <a:pt x="7477" y="8848"/>
                    <a:pt x="7458" y="9045"/>
                    <a:pt x="7458" y="10766"/>
                  </a:cubicBezTo>
                  <a:cubicBezTo>
                    <a:pt x="7458" y="12786"/>
                    <a:pt x="7370" y="13343"/>
                    <a:pt x="7050" y="13343"/>
                  </a:cubicBezTo>
                  <a:cubicBezTo>
                    <a:pt x="6730" y="13343"/>
                    <a:pt x="6639" y="12786"/>
                    <a:pt x="6639" y="10766"/>
                  </a:cubicBezTo>
                  <a:cubicBezTo>
                    <a:pt x="6639" y="9045"/>
                    <a:pt x="6623" y="8848"/>
                    <a:pt x="6459" y="8848"/>
                  </a:cubicBezTo>
                  <a:close/>
                  <a:moveTo>
                    <a:pt x="9828" y="8848"/>
                  </a:moveTo>
                  <a:cubicBezTo>
                    <a:pt x="9656" y="8848"/>
                    <a:pt x="9641" y="9011"/>
                    <a:pt x="9641" y="11319"/>
                  </a:cubicBezTo>
                  <a:cubicBezTo>
                    <a:pt x="9641" y="12682"/>
                    <a:pt x="9668" y="13895"/>
                    <a:pt x="9702" y="14002"/>
                  </a:cubicBezTo>
                  <a:cubicBezTo>
                    <a:pt x="9878" y="14543"/>
                    <a:pt x="9960" y="13791"/>
                    <a:pt x="9984" y="11425"/>
                  </a:cubicBezTo>
                  <a:cubicBezTo>
                    <a:pt x="10009" y="8997"/>
                    <a:pt x="10003" y="8848"/>
                    <a:pt x="9828" y="8848"/>
                  </a:cubicBezTo>
                  <a:close/>
                  <a:moveTo>
                    <a:pt x="20079" y="8848"/>
                  </a:moveTo>
                  <a:cubicBezTo>
                    <a:pt x="19930" y="8848"/>
                    <a:pt x="19916" y="9169"/>
                    <a:pt x="19916" y="12496"/>
                  </a:cubicBezTo>
                  <a:cubicBezTo>
                    <a:pt x="19916" y="15957"/>
                    <a:pt x="19926" y="16143"/>
                    <a:pt x="20099" y="16143"/>
                  </a:cubicBezTo>
                  <a:cubicBezTo>
                    <a:pt x="20249" y="16143"/>
                    <a:pt x="20281" y="15962"/>
                    <a:pt x="20281" y="15073"/>
                  </a:cubicBezTo>
                  <a:cubicBezTo>
                    <a:pt x="20281" y="13729"/>
                    <a:pt x="20317" y="13607"/>
                    <a:pt x="20636" y="13978"/>
                  </a:cubicBezTo>
                  <a:cubicBezTo>
                    <a:pt x="21049" y="14459"/>
                    <a:pt x="21439" y="13817"/>
                    <a:pt x="21558" y="12449"/>
                  </a:cubicBezTo>
                  <a:cubicBezTo>
                    <a:pt x="21587" y="12120"/>
                    <a:pt x="21600" y="11764"/>
                    <a:pt x="21600" y="11425"/>
                  </a:cubicBezTo>
                  <a:cubicBezTo>
                    <a:pt x="21599" y="10408"/>
                    <a:pt x="21476" y="9455"/>
                    <a:pt x="21280" y="9131"/>
                  </a:cubicBezTo>
                  <a:cubicBezTo>
                    <a:pt x="21055" y="8760"/>
                    <a:pt x="20579" y="8773"/>
                    <a:pt x="20502" y="9154"/>
                  </a:cubicBezTo>
                  <a:cubicBezTo>
                    <a:pt x="20458" y="9374"/>
                    <a:pt x="20413" y="9374"/>
                    <a:pt x="20342" y="9154"/>
                  </a:cubicBezTo>
                  <a:cubicBezTo>
                    <a:pt x="20287" y="8986"/>
                    <a:pt x="20169" y="8848"/>
                    <a:pt x="20079" y="8848"/>
                  </a:cubicBezTo>
                  <a:close/>
                  <a:moveTo>
                    <a:pt x="16589" y="8860"/>
                  </a:moveTo>
                  <a:cubicBezTo>
                    <a:pt x="16138" y="8849"/>
                    <a:pt x="15772" y="9619"/>
                    <a:pt x="15689" y="10778"/>
                  </a:cubicBezTo>
                  <a:cubicBezTo>
                    <a:pt x="15614" y="11839"/>
                    <a:pt x="15847" y="13557"/>
                    <a:pt x="16116" y="13908"/>
                  </a:cubicBezTo>
                  <a:cubicBezTo>
                    <a:pt x="16712" y="14687"/>
                    <a:pt x="17461" y="13414"/>
                    <a:pt x="17461" y="11625"/>
                  </a:cubicBezTo>
                  <a:cubicBezTo>
                    <a:pt x="17461" y="9876"/>
                    <a:pt x="17147" y="8873"/>
                    <a:pt x="16589" y="8860"/>
                  </a:cubicBezTo>
                  <a:close/>
                  <a:moveTo>
                    <a:pt x="12004" y="8883"/>
                  </a:moveTo>
                  <a:cubicBezTo>
                    <a:pt x="11967" y="8857"/>
                    <a:pt x="11920" y="8886"/>
                    <a:pt x="11863" y="8954"/>
                  </a:cubicBezTo>
                  <a:cubicBezTo>
                    <a:pt x="11633" y="9227"/>
                    <a:pt x="11708" y="13235"/>
                    <a:pt x="11955" y="13790"/>
                  </a:cubicBezTo>
                  <a:cubicBezTo>
                    <a:pt x="12163" y="14260"/>
                    <a:pt x="12404" y="14293"/>
                    <a:pt x="12652" y="13884"/>
                  </a:cubicBezTo>
                  <a:cubicBezTo>
                    <a:pt x="12784" y="13665"/>
                    <a:pt x="12870" y="13675"/>
                    <a:pt x="12965" y="13919"/>
                  </a:cubicBezTo>
                  <a:cubicBezTo>
                    <a:pt x="13067" y="14179"/>
                    <a:pt x="13126" y="14175"/>
                    <a:pt x="13235" y="13896"/>
                  </a:cubicBezTo>
                  <a:cubicBezTo>
                    <a:pt x="13344" y="13617"/>
                    <a:pt x="13370" y="13035"/>
                    <a:pt x="13349" y="11260"/>
                  </a:cubicBezTo>
                  <a:cubicBezTo>
                    <a:pt x="13326" y="9202"/>
                    <a:pt x="13304" y="8989"/>
                    <a:pt x="13140" y="8989"/>
                  </a:cubicBezTo>
                  <a:cubicBezTo>
                    <a:pt x="12979" y="8989"/>
                    <a:pt x="12954" y="9203"/>
                    <a:pt x="12930" y="10801"/>
                  </a:cubicBezTo>
                  <a:cubicBezTo>
                    <a:pt x="12898" y="12870"/>
                    <a:pt x="12799" y="13403"/>
                    <a:pt x="12465" y="13284"/>
                  </a:cubicBezTo>
                  <a:cubicBezTo>
                    <a:pt x="12241" y="13203"/>
                    <a:pt x="12226" y="13102"/>
                    <a:pt x="12183" y="11190"/>
                  </a:cubicBezTo>
                  <a:cubicBezTo>
                    <a:pt x="12146" y="9551"/>
                    <a:pt x="12116" y="8960"/>
                    <a:pt x="12004" y="8883"/>
                  </a:cubicBezTo>
                  <a:close/>
                  <a:moveTo>
                    <a:pt x="18052" y="8989"/>
                  </a:moveTo>
                  <a:cubicBezTo>
                    <a:pt x="17896" y="8989"/>
                    <a:pt x="17866" y="9207"/>
                    <a:pt x="17842" y="10519"/>
                  </a:cubicBezTo>
                  <a:cubicBezTo>
                    <a:pt x="17808" y="12344"/>
                    <a:pt x="17866" y="13136"/>
                    <a:pt x="18071" y="13766"/>
                  </a:cubicBezTo>
                  <a:cubicBezTo>
                    <a:pt x="18184" y="14118"/>
                    <a:pt x="18304" y="14191"/>
                    <a:pt x="18547" y="14049"/>
                  </a:cubicBezTo>
                  <a:cubicBezTo>
                    <a:pt x="18904" y="13840"/>
                    <a:pt x="18965" y="13831"/>
                    <a:pt x="19233" y="13955"/>
                  </a:cubicBezTo>
                  <a:cubicBezTo>
                    <a:pt x="19403" y="14034"/>
                    <a:pt x="19416" y="13885"/>
                    <a:pt x="19416" y="11519"/>
                  </a:cubicBezTo>
                  <a:cubicBezTo>
                    <a:pt x="19416" y="9180"/>
                    <a:pt x="19401" y="8989"/>
                    <a:pt x="19233" y="8989"/>
                  </a:cubicBezTo>
                  <a:cubicBezTo>
                    <a:pt x="19073" y="8989"/>
                    <a:pt x="19049" y="9203"/>
                    <a:pt x="19024" y="10801"/>
                  </a:cubicBezTo>
                  <a:cubicBezTo>
                    <a:pt x="18993" y="12870"/>
                    <a:pt x="18897" y="13403"/>
                    <a:pt x="18563" y="13284"/>
                  </a:cubicBezTo>
                  <a:cubicBezTo>
                    <a:pt x="18338" y="13203"/>
                    <a:pt x="18325" y="13109"/>
                    <a:pt x="18281" y="11096"/>
                  </a:cubicBezTo>
                  <a:cubicBezTo>
                    <a:pt x="18241" y="9224"/>
                    <a:pt x="18214" y="8989"/>
                    <a:pt x="18052" y="8989"/>
                  </a:cubicBezTo>
                  <a:close/>
                </a:path>
              </a:pathLst>
            </a:custGeom>
            <a:ln w="12700" cap="flat">
              <a:noFill/>
              <a:miter lim="400000"/>
            </a:ln>
            <a:effectLst/>
          </p:spPr>
        </p:pic>
        <p:pic>
          <p:nvPicPr>
            <p:cNvPr id="214" name="넘파이.png" descr="넘파이.png"/>
            <p:cNvPicPr>
              <a:picLocks noChangeAspect="1"/>
            </p:cNvPicPr>
            <p:nvPr/>
          </p:nvPicPr>
          <p:blipFill>
            <a:blip r:embed="rId4">
              <a:extLst/>
            </a:blip>
            <a:stretch>
              <a:fillRect/>
            </a:stretch>
          </p:blipFill>
          <p:spPr>
            <a:xfrm>
              <a:off x="93029" y="467679"/>
              <a:ext cx="2580412" cy="1032167"/>
            </a:xfrm>
            <a:prstGeom prst="rect">
              <a:avLst/>
            </a:prstGeom>
            <a:ln w="12700" cap="flat">
              <a:noFill/>
              <a:miter lim="400000"/>
            </a:ln>
            <a:effectLst/>
          </p:spPr>
        </p:pic>
        <p:pic>
          <p:nvPicPr>
            <p:cNvPr id="215" name="판다스.png" descr="판다스.png"/>
            <p:cNvPicPr>
              <a:picLocks noChangeAspect="1"/>
            </p:cNvPicPr>
            <p:nvPr/>
          </p:nvPicPr>
          <p:blipFill>
            <a:blip r:embed="rId5">
              <a:extLst/>
            </a:blip>
            <a:srcRect l="3816" t="15147" r="3864" b="7074"/>
            <a:stretch>
              <a:fillRect/>
            </a:stretch>
          </p:blipFill>
          <p:spPr>
            <a:xfrm>
              <a:off x="2562869" y="1895967"/>
              <a:ext cx="2115429" cy="608014"/>
            </a:xfrm>
            <a:custGeom>
              <a:avLst/>
              <a:gdLst/>
              <a:ahLst/>
              <a:cxnLst>
                <a:cxn ang="0">
                  <a:pos x="wd2" y="hd2"/>
                </a:cxn>
                <a:cxn ang="5400000">
                  <a:pos x="wd2" y="hd2"/>
                </a:cxn>
                <a:cxn ang="10800000">
                  <a:pos x="wd2" y="hd2"/>
                </a:cxn>
                <a:cxn ang="16200000">
                  <a:pos x="wd2" y="hd2"/>
                </a:cxn>
              </a:cxnLst>
              <a:rect l="0" t="0" r="r" b="b"/>
              <a:pathLst>
                <a:path w="21530" h="21600" fill="norm" stroke="1" extrusionOk="0">
                  <a:moveTo>
                    <a:pt x="3324" y="0"/>
                  </a:moveTo>
                  <a:lnTo>
                    <a:pt x="3324" y="8163"/>
                  </a:lnTo>
                  <a:cubicBezTo>
                    <a:pt x="3324" y="15494"/>
                    <a:pt x="3335" y="16310"/>
                    <a:pt x="3450" y="16158"/>
                  </a:cubicBezTo>
                  <a:cubicBezTo>
                    <a:pt x="3521" y="16064"/>
                    <a:pt x="3646" y="16003"/>
                    <a:pt x="3732" y="16003"/>
                  </a:cubicBezTo>
                  <a:cubicBezTo>
                    <a:pt x="3881" y="16003"/>
                    <a:pt x="3886" y="15689"/>
                    <a:pt x="3886" y="7994"/>
                  </a:cubicBezTo>
                  <a:lnTo>
                    <a:pt x="3886" y="0"/>
                  </a:lnTo>
                  <a:lnTo>
                    <a:pt x="3603" y="0"/>
                  </a:lnTo>
                  <a:lnTo>
                    <a:pt x="3324" y="0"/>
                  </a:lnTo>
                  <a:close/>
                  <a:moveTo>
                    <a:pt x="1135" y="1128"/>
                  </a:moveTo>
                  <a:lnTo>
                    <a:pt x="1135" y="3511"/>
                  </a:lnTo>
                  <a:lnTo>
                    <a:pt x="1135" y="5893"/>
                  </a:lnTo>
                  <a:lnTo>
                    <a:pt x="1418" y="5893"/>
                  </a:lnTo>
                  <a:lnTo>
                    <a:pt x="1701" y="5893"/>
                  </a:lnTo>
                  <a:lnTo>
                    <a:pt x="1701" y="3511"/>
                  </a:lnTo>
                  <a:lnTo>
                    <a:pt x="1701" y="1128"/>
                  </a:lnTo>
                  <a:lnTo>
                    <a:pt x="1418" y="1128"/>
                  </a:lnTo>
                  <a:lnTo>
                    <a:pt x="1135" y="1128"/>
                  </a:lnTo>
                  <a:close/>
                  <a:moveTo>
                    <a:pt x="16032" y="3370"/>
                  </a:moveTo>
                  <a:lnTo>
                    <a:pt x="16032" y="5132"/>
                  </a:lnTo>
                  <a:cubicBezTo>
                    <a:pt x="16032" y="6109"/>
                    <a:pt x="16015" y="6994"/>
                    <a:pt x="15991" y="7078"/>
                  </a:cubicBezTo>
                  <a:cubicBezTo>
                    <a:pt x="15967" y="7161"/>
                    <a:pt x="15815" y="6986"/>
                    <a:pt x="15652" y="6697"/>
                  </a:cubicBezTo>
                  <a:cubicBezTo>
                    <a:pt x="15488" y="6408"/>
                    <a:pt x="15284" y="6175"/>
                    <a:pt x="15200" y="6175"/>
                  </a:cubicBezTo>
                  <a:cubicBezTo>
                    <a:pt x="14934" y="6175"/>
                    <a:pt x="14536" y="7000"/>
                    <a:pt x="14392" y="7839"/>
                  </a:cubicBezTo>
                  <a:cubicBezTo>
                    <a:pt x="14113" y="9476"/>
                    <a:pt x="14284" y="12740"/>
                    <a:pt x="14683" y="13408"/>
                  </a:cubicBezTo>
                  <a:cubicBezTo>
                    <a:pt x="14992" y="13927"/>
                    <a:pt x="15543" y="13804"/>
                    <a:pt x="15806" y="13155"/>
                  </a:cubicBezTo>
                  <a:lnTo>
                    <a:pt x="16044" y="12562"/>
                  </a:lnTo>
                  <a:lnTo>
                    <a:pt x="16088" y="13155"/>
                  </a:lnTo>
                  <a:cubicBezTo>
                    <a:pt x="16118" y="13549"/>
                    <a:pt x="16202" y="13747"/>
                    <a:pt x="16331" y="13747"/>
                  </a:cubicBezTo>
                  <a:lnTo>
                    <a:pt x="16521" y="13747"/>
                  </a:lnTo>
                  <a:lnTo>
                    <a:pt x="16521" y="8558"/>
                  </a:lnTo>
                  <a:lnTo>
                    <a:pt x="16521" y="3370"/>
                  </a:lnTo>
                  <a:lnTo>
                    <a:pt x="16278" y="3370"/>
                  </a:lnTo>
                  <a:lnTo>
                    <a:pt x="16032" y="3370"/>
                  </a:lnTo>
                  <a:close/>
                  <a:moveTo>
                    <a:pt x="0" y="5330"/>
                  </a:moveTo>
                  <a:lnTo>
                    <a:pt x="0" y="13465"/>
                  </a:lnTo>
                  <a:lnTo>
                    <a:pt x="0" y="21600"/>
                  </a:lnTo>
                  <a:lnTo>
                    <a:pt x="283" y="21600"/>
                  </a:lnTo>
                  <a:lnTo>
                    <a:pt x="570" y="21600"/>
                  </a:lnTo>
                  <a:lnTo>
                    <a:pt x="570" y="13465"/>
                  </a:lnTo>
                  <a:lnTo>
                    <a:pt x="570" y="5330"/>
                  </a:lnTo>
                  <a:lnTo>
                    <a:pt x="283" y="5330"/>
                  </a:lnTo>
                  <a:lnTo>
                    <a:pt x="0" y="5330"/>
                  </a:lnTo>
                  <a:close/>
                  <a:moveTo>
                    <a:pt x="2270" y="5330"/>
                  </a:moveTo>
                  <a:lnTo>
                    <a:pt x="2270" y="7571"/>
                  </a:lnTo>
                  <a:lnTo>
                    <a:pt x="2270" y="9813"/>
                  </a:lnTo>
                  <a:lnTo>
                    <a:pt x="2549" y="9813"/>
                  </a:lnTo>
                  <a:lnTo>
                    <a:pt x="2836" y="9813"/>
                  </a:lnTo>
                  <a:lnTo>
                    <a:pt x="2836" y="7571"/>
                  </a:lnTo>
                  <a:lnTo>
                    <a:pt x="2836" y="5330"/>
                  </a:lnTo>
                  <a:lnTo>
                    <a:pt x="2549" y="5330"/>
                  </a:lnTo>
                  <a:lnTo>
                    <a:pt x="2270" y="5330"/>
                  </a:lnTo>
                  <a:close/>
                  <a:moveTo>
                    <a:pt x="20790" y="6246"/>
                  </a:moveTo>
                  <a:cubicBezTo>
                    <a:pt x="20696" y="6230"/>
                    <a:pt x="20596" y="6244"/>
                    <a:pt x="20507" y="6302"/>
                  </a:cubicBezTo>
                  <a:cubicBezTo>
                    <a:pt x="20155" y="6530"/>
                    <a:pt x="19922" y="7353"/>
                    <a:pt x="19922" y="8361"/>
                  </a:cubicBezTo>
                  <a:cubicBezTo>
                    <a:pt x="19922" y="9352"/>
                    <a:pt x="20115" y="10001"/>
                    <a:pt x="20612" y="10617"/>
                  </a:cubicBezTo>
                  <a:cubicBezTo>
                    <a:pt x="20824" y="10879"/>
                    <a:pt x="21038" y="11306"/>
                    <a:pt x="21085" y="11561"/>
                  </a:cubicBezTo>
                  <a:cubicBezTo>
                    <a:pt x="21284" y="12654"/>
                    <a:pt x="20725" y="13315"/>
                    <a:pt x="20196" y="12619"/>
                  </a:cubicBezTo>
                  <a:cubicBezTo>
                    <a:pt x="20029" y="12399"/>
                    <a:pt x="19957" y="12405"/>
                    <a:pt x="19909" y="12675"/>
                  </a:cubicBezTo>
                  <a:cubicBezTo>
                    <a:pt x="19826" y="13138"/>
                    <a:pt x="19897" y="13348"/>
                    <a:pt x="20245" y="13704"/>
                  </a:cubicBezTo>
                  <a:cubicBezTo>
                    <a:pt x="20813" y="14286"/>
                    <a:pt x="21407" y="13548"/>
                    <a:pt x="21509" y="12139"/>
                  </a:cubicBezTo>
                  <a:cubicBezTo>
                    <a:pt x="21600" y="10885"/>
                    <a:pt x="21398" y="10018"/>
                    <a:pt x="20867" y="9432"/>
                  </a:cubicBezTo>
                  <a:cubicBezTo>
                    <a:pt x="20368" y="8882"/>
                    <a:pt x="20244" y="8410"/>
                    <a:pt x="20418" y="7684"/>
                  </a:cubicBezTo>
                  <a:cubicBezTo>
                    <a:pt x="20502" y="7333"/>
                    <a:pt x="20619" y="7253"/>
                    <a:pt x="20956" y="7374"/>
                  </a:cubicBezTo>
                  <a:cubicBezTo>
                    <a:pt x="21326" y="7506"/>
                    <a:pt x="21386" y="7467"/>
                    <a:pt x="21364" y="7078"/>
                  </a:cubicBezTo>
                  <a:cubicBezTo>
                    <a:pt x="21340" y="6643"/>
                    <a:pt x="21072" y="6296"/>
                    <a:pt x="20790" y="6246"/>
                  </a:cubicBezTo>
                  <a:close/>
                  <a:moveTo>
                    <a:pt x="7323" y="6260"/>
                  </a:moveTo>
                  <a:cubicBezTo>
                    <a:pt x="7180" y="6289"/>
                    <a:pt x="7032" y="6428"/>
                    <a:pt x="6883" y="6697"/>
                  </a:cubicBezTo>
                  <a:cubicBezTo>
                    <a:pt x="6603" y="7202"/>
                    <a:pt x="6546" y="7240"/>
                    <a:pt x="6507" y="6880"/>
                  </a:cubicBezTo>
                  <a:cubicBezTo>
                    <a:pt x="6481" y="6649"/>
                    <a:pt x="6365" y="6443"/>
                    <a:pt x="6245" y="6443"/>
                  </a:cubicBezTo>
                  <a:lnTo>
                    <a:pt x="6031" y="6443"/>
                  </a:lnTo>
                  <a:lnTo>
                    <a:pt x="6035" y="11787"/>
                  </a:lnTo>
                  <a:lnTo>
                    <a:pt x="6035" y="17116"/>
                  </a:lnTo>
                  <a:lnTo>
                    <a:pt x="6257" y="17116"/>
                  </a:lnTo>
                  <a:cubicBezTo>
                    <a:pt x="6478" y="17116"/>
                    <a:pt x="6479" y="17104"/>
                    <a:pt x="6479" y="15199"/>
                  </a:cubicBezTo>
                  <a:cubicBezTo>
                    <a:pt x="6479" y="14145"/>
                    <a:pt x="6499" y="13194"/>
                    <a:pt x="6527" y="13098"/>
                  </a:cubicBezTo>
                  <a:cubicBezTo>
                    <a:pt x="6554" y="13001"/>
                    <a:pt x="6684" y="13113"/>
                    <a:pt x="6810" y="13338"/>
                  </a:cubicBezTo>
                  <a:cubicBezTo>
                    <a:pt x="7174" y="13990"/>
                    <a:pt x="7716" y="13859"/>
                    <a:pt x="7961" y="13070"/>
                  </a:cubicBezTo>
                  <a:cubicBezTo>
                    <a:pt x="8274" y="12065"/>
                    <a:pt x="8388" y="10430"/>
                    <a:pt x="8260" y="8840"/>
                  </a:cubicBezTo>
                  <a:cubicBezTo>
                    <a:pt x="8121" y="7126"/>
                    <a:pt x="7751" y="6174"/>
                    <a:pt x="7323" y="6260"/>
                  </a:cubicBezTo>
                  <a:close/>
                  <a:moveTo>
                    <a:pt x="13148" y="6288"/>
                  </a:moveTo>
                  <a:cubicBezTo>
                    <a:pt x="12915" y="6214"/>
                    <a:pt x="12652" y="6472"/>
                    <a:pt x="12429" y="7078"/>
                  </a:cubicBezTo>
                  <a:lnTo>
                    <a:pt x="12219" y="7642"/>
                  </a:lnTo>
                  <a:lnTo>
                    <a:pt x="12174" y="7050"/>
                  </a:lnTo>
                  <a:cubicBezTo>
                    <a:pt x="12144" y="6653"/>
                    <a:pt x="12065" y="6443"/>
                    <a:pt x="11936" y="6443"/>
                  </a:cubicBezTo>
                  <a:lnTo>
                    <a:pt x="11742" y="6443"/>
                  </a:lnTo>
                  <a:lnTo>
                    <a:pt x="11742" y="10095"/>
                  </a:lnTo>
                  <a:lnTo>
                    <a:pt x="11742" y="13747"/>
                  </a:lnTo>
                  <a:lnTo>
                    <a:pt x="11948" y="13747"/>
                  </a:lnTo>
                  <a:cubicBezTo>
                    <a:pt x="12147" y="13747"/>
                    <a:pt x="12146" y="13703"/>
                    <a:pt x="12146" y="11519"/>
                  </a:cubicBezTo>
                  <a:cubicBezTo>
                    <a:pt x="12146" y="9527"/>
                    <a:pt x="12169" y="9204"/>
                    <a:pt x="12360" y="8417"/>
                  </a:cubicBezTo>
                  <a:cubicBezTo>
                    <a:pt x="12538" y="7687"/>
                    <a:pt x="12623" y="7557"/>
                    <a:pt x="12865" y="7628"/>
                  </a:cubicBezTo>
                  <a:cubicBezTo>
                    <a:pt x="13258" y="7742"/>
                    <a:pt x="13357" y="8529"/>
                    <a:pt x="13358" y="11434"/>
                  </a:cubicBezTo>
                  <a:cubicBezTo>
                    <a:pt x="13360" y="13715"/>
                    <a:pt x="13365" y="13747"/>
                    <a:pt x="13564" y="13747"/>
                  </a:cubicBezTo>
                  <a:cubicBezTo>
                    <a:pt x="13767" y="13747"/>
                    <a:pt x="13766" y="13760"/>
                    <a:pt x="13766" y="10969"/>
                  </a:cubicBezTo>
                  <a:cubicBezTo>
                    <a:pt x="13766" y="9434"/>
                    <a:pt x="13723" y="7841"/>
                    <a:pt x="13673" y="7458"/>
                  </a:cubicBezTo>
                  <a:cubicBezTo>
                    <a:pt x="13580" y="6751"/>
                    <a:pt x="13381" y="6363"/>
                    <a:pt x="13148" y="6288"/>
                  </a:cubicBezTo>
                  <a:close/>
                  <a:moveTo>
                    <a:pt x="18043" y="6288"/>
                  </a:moveTo>
                  <a:cubicBezTo>
                    <a:pt x="17503" y="6129"/>
                    <a:pt x="17006" y="7709"/>
                    <a:pt x="17005" y="10137"/>
                  </a:cubicBezTo>
                  <a:cubicBezTo>
                    <a:pt x="17005" y="11781"/>
                    <a:pt x="17269" y="13210"/>
                    <a:pt x="17656" y="13662"/>
                  </a:cubicBezTo>
                  <a:cubicBezTo>
                    <a:pt x="17989" y="14052"/>
                    <a:pt x="18257" y="13897"/>
                    <a:pt x="18568" y="13140"/>
                  </a:cubicBezTo>
                  <a:lnTo>
                    <a:pt x="18799" y="12577"/>
                  </a:lnTo>
                  <a:lnTo>
                    <a:pt x="18843" y="13169"/>
                  </a:lnTo>
                  <a:cubicBezTo>
                    <a:pt x="18872" y="13555"/>
                    <a:pt x="18954" y="13747"/>
                    <a:pt x="19081" y="13747"/>
                  </a:cubicBezTo>
                  <a:lnTo>
                    <a:pt x="19271" y="13747"/>
                  </a:lnTo>
                  <a:lnTo>
                    <a:pt x="19271" y="10095"/>
                  </a:lnTo>
                  <a:lnTo>
                    <a:pt x="19271" y="6443"/>
                  </a:lnTo>
                  <a:lnTo>
                    <a:pt x="19081" y="6443"/>
                  </a:lnTo>
                  <a:cubicBezTo>
                    <a:pt x="18953" y="6443"/>
                    <a:pt x="18873" y="6653"/>
                    <a:pt x="18843" y="7050"/>
                  </a:cubicBezTo>
                  <a:lnTo>
                    <a:pt x="18795" y="7642"/>
                  </a:lnTo>
                  <a:lnTo>
                    <a:pt x="18585" y="7064"/>
                  </a:lnTo>
                  <a:cubicBezTo>
                    <a:pt x="18412" y="6592"/>
                    <a:pt x="18224" y="6342"/>
                    <a:pt x="18043" y="6288"/>
                  </a:cubicBezTo>
                  <a:close/>
                  <a:moveTo>
                    <a:pt x="9872" y="6302"/>
                  </a:moveTo>
                  <a:cubicBezTo>
                    <a:pt x="9332" y="6146"/>
                    <a:pt x="8827" y="7707"/>
                    <a:pt x="8826" y="10053"/>
                  </a:cubicBezTo>
                  <a:cubicBezTo>
                    <a:pt x="8826" y="11435"/>
                    <a:pt x="8989" y="12676"/>
                    <a:pt x="9250" y="13310"/>
                  </a:cubicBezTo>
                  <a:cubicBezTo>
                    <a:pt x="9518" y="13961"/>
                    <a:pt x="10135" y="13879"/>
                    <a:pt x="10401" y="13155"/>
                  </a:cubicBezTo>
                  <a:lnTo>
                    <a:pt x="10619" y="12548"/>
                  </a:lnTo>
                  <a:lnTo>
                    <a:pt x="10664" y="13155"/>
                  </a:lnTo>
                  <a:cubicBezTo>
                    <a:pt x="10694" y="13551"/>
                    <a:pt x="10774" y="13747"/>
                    <a:pt x="10902" y="13747"/>
                  </a:cubicBezTo>
                  <a:lnTo>
                    <a:pt x="11092" y="13747"/>
                  </a:lnTo>
                  <a:lnTo>
                    <a:pt x="11092" y="10095"/>
                  </a:lnTo>
                  <a:lnTo>
                    <a:pt x="11092" y="6443"/>
                  </a:lnTo>
                  <a:lnTo>
                    <a:pt x="10902" y="6443"/>
                  </a:lnTo>
                  <a:cubicBezTo>
                    <a:pt x="10774" y="6443"/>
                    <a:pt x="10694" y="6653"/>
                    <a:pt x="10664" y="7050"/>
                  </a:cubicBezTo>
                  <a:lnTo>
                    <a:pt x="10619" y="7642"/>
                  </a:lnTo>
                  <a:lnTo>
                    <a:pt x="10409" y="7078"/>
                  </a:lnTo>
                  <a:cubicBezTo>
                    <a:pt x="10240" y="6616"/>
                    <a:pt x="10052" y="6354"/>
                    <a:pt x="9872" y="6302"/>
                  </a:cubicBezTo>
                  <a:close/>
                  <a:moveTo>
                    <a:pt x="9924" y="7402"/>
                  </a:moveTo>
                  <a:cubicBezTo>
                    <a:pt x="10067" y="7363"/>
                    <a:pt x="10215" y="7587"/>
                    <a:pt x="10369" y="8065"/>
                  </a:cubicBezTo>
                  <a:cubicBezTo>
                    <a:pt x="10587" y="8739"/>
                    <a:pt x="10631" y="9070"/>
                    <a:pt x="10631" y="10053"/>
                  </a:cubicBezTo>
                  <a:cubicBezTo>
                    <a:pt x="10631" y="10905"/>
                    <a:pt x="10580" y="11432"/>
                    <a:pt x="10445" y="11928"/>
                  </a:cubicBezTo>
                  <a:cubicBezTo>
                    <a:pt x="9826" y="14209"/>
                    <a:pt x="8893" y="10643"/>
                    <a:pt x="9496" y="8304"/>
                  </a:cubicBezTo>
                  <a:cubicBezTo>
                    <a:pt x="9641" y="7743"/>
                    <a:pt x="9781" y="7442"/>
                    <a:pt x="9924" y="7402"/>
                  </a:cubicBezTo>
                  <a:close/>
                  <a:moveTo>
                    <a:pt x="7190" y="7501"/>
                  </a:moveTo>
                  <a:cubicBezTo>
                    <a:pt x="7247" y="7508"/>
                    <a:pt x="7303" y="7541"/>
                    <a:pt x="7360" y="7614"/>
                  </a:cubicBezTo>
                  <a:cubicBezTo>
                    <a:pt x="7524" y="7824"/>
                    <a:pt x="7535" y="7923"/>
                    <a:pt x="7444" y="8304"/>
                  </a:cubicBezTo>
                  <a:cubicBezTo>
                    <a:pt x="7351" y="8692"/>
                    <a:pt x="7362" y="8728"/>
                    <a:pt x="7529" y="8643"/>
                  </a:cubicBezTo>
                  <a:cubicBezTo>
                    <a:pt x="7678" y="8567"/>
                    <a:pt x="7735" y="8736"/>
                    <a:pt x="7796" y="9362"/>
                  </a:cubicBezTo>
                  <a:cubicBezTo>
                    <a:pt x="7905" y="10484"/>
                    <a:pt x="7764" y="11520"/>
                    <a:pt x="7529" y="11308"/>
                  </a:cubicBezTo>
                  <a:cubicBezTo>
                    <a:pt x="7383" y="11176"/>
                    <a:pt x="7357" y="11251"/>
                    <a:pt x="7380" y="11815"/>
                  </a:cubicBezTo>
                  <a:cubicBezTo>
                    <a:pt x="7403" y="12381"/>
                    <a:pt x="7373" y="12491"/>
                    <a:pt x="7166" y="12562"/>
                  </a:cubicBezTo>
                  <a:cubicBezTo>
                    <a:pt x="6870" y="12662"/>
                    <a:pt x="6589" y="11763"/>
                    <a:pt x="6515" y="10476"/>
                  </a:cubicBezTo>
                  <a:cubicBezTo>
                    <a:pt x="6425" y="8918"/>
                    <a:pt x="6791" y="7452"/>
                    <a:pt x="7190" y="7501"/>
                  </a:cubicBezTo>
                  <a:close/>
                  <a:moveTo>
                    <a:pt x="15377" y="7515"/>
                  </a:moveTo>
                  <a:cubicBezTo>
                    <a:pt x="15945" y="7459"/>
                    <a:pt x="16251" y="10188"/>
                    <a:pt x="15866" y="11886"/>
                  </a:cubicBezTo>
                  <a:cubicBezTo>
                    <a:pt x="15640" y="12878"/>
                    <a:pt x="15216" y="12907"/>
                    <a:pt x="14937" y="11942"/>
                  </a:cubicBezTo>
                  <a:cubicBezTo>
                    <a:pt x="14504" y="10442"/>
                    <a:pt x="14788" y="7573"/>
                    <a:pt x="15377" y="7515"/>
                  </a:cubicBezTo>
                  <a:close/>
                  <a:moveTo>
                    <a:pt x="18120" y="7543"/>
                  </a:moveTo>
                  <a:cubicBezTo>
                    <a:pt x="18216" y="7534"/>
                    <a:pt x="18318" y="7594"/>
                    <a:pt x="18407" y="7726"/>
                  </a:cubicBezTo>
                  <a:cubicBezTo>
                    <a:pt x="18408" y="7726"/>
                    <a:pt x="18410" y="7725"/>
                    <a:pt x="18411" y="7726"/>
                  </a:cubicBezTo>
                  <a:cubicBezTo>
                    <a:pt x="18479" y="7828"/>
                    <a:pt x="18542" y="7976"/>
                    <a:pt x="18597" y="8163"/>
                  </a:cubicBezTo>
                  <a:cubicBezTo>
                    <a:pt x="18608" y="8201"/>
                    <a:pt x="18619" y="8249"/>
                    <a:pt x="18629" y="8290"/>
                  </a:cubicBezTo>
                  <a:cubicBezTo>
                    <a:pt x="18676" y="8476"/>
                    <a:pt x="18707" y="8688"/>
                    <a:pt x="18734" y="8925"/>
                  </a:cubicBezTo>
                  <a:cubicBezTo>
                    <a:pt x="18737" y="8950"/>
                    <a:pt x="18743" y="8983"/>
                    <a:pt x="18746" y="9009"/>
                  </a:cubicBezTo>
                  <a:cubicBezTo>
                    <a:pt x="18797" y="9498"/>
                    <a:pt x="18797" y="10047"/>
                    <a:pt x="18770" y="10574"/>
                  </a:cubicBezTo>
                  <a:cubicBezTo>
                    <a:pt x="18764" y="10732"/>
                    <a:pt x="18757" y="10869"/>
                    <a:pt x="18746" y="11011"/>
                  </a:cubicBezTo>
                  <a:cubicBezTo>
                    <a:pt x="18740" y="11077"/>
                    <a:pt x="18733" y="11147"/>
                    <a:pt x="18726" y="11209"/>
                  </a:cubicBezTo>
                  <a:cubicBezTo>
                    <a:pt x="18686" y="11609"/>
                    <a:pt x="18635" y="11912"/>
                    <a:pt x="18585" y="11956"/>
                  </a:cubicBezTo>
                  <a:cubicBezTo>
                    <a:pt x="18536" y="12123"/>
                    <a:pt x="18477" y="12242"/>
                    <a:pt x="18419" y="12351"/>
                  </a:cubicBezTo>
                  <a:cubicBezTo>
                    <a:pt x="18418" y="12356"/>
                    <a:pt x="18420" y="12360"/>
                    <a:pt x="18419" y="12365"/>
                  </a:cubicBezTo>
                  <a:cubicBezTo>
                    <a:pt x="18380" y="12582"/>
                    <a:pt x="18275" y="12631"/>
                    <a:pt x="18160" y="12605"/>
                  </a:cubicBezTo>
                  <a:cubicBezTo>
                    <a:pt x="18152" y="12606"/>
                    <a:pt x="18148" y="12633"/>
                    <a:pt x="18140" y="12633"/>
                  </a:cubicBezTo>
                  <a:cubicBezTo>
                    <a:pt x="18129" y="12633"/>
                    <a:pt x="18120" y="12607"/>
                    <a:pt x="18108" y="12605"/>
                  </a:cubicBezTo>
                  <a:cubicBezTo>
                    <a:pt x="18099" y="12600"/>
                    <a:pt x="18090" y="12598"/>
                    <a:pt x="18080" y="12591"/>
                  </a:cubicBezTo>
                  <a:cubicBezTo>
                    <a:pt x="17939" y="12541"/>
                    <a:pt x="17819" y="12320"/>
                    <a:pt x="17724" y="11998"/>
                  </a:cubicBezTo>
                  <a:cubicBezTo>
                    <a:pt x="17714" y="11970"/>
                    <a:pt x="17701" y="11972"/>
                    <a:pt x="17692" y="11942"/>
                  </a:cubicBezTo>
                  <a:cubicBezTo>
                    <a:pt x="17682" y="11908"/>
                    <a:pt x="17677" y="11851"/>
                    <a:pt x="17668" y="11815"/>
                  </a:cubicBezTo>
                  <a:cubicBezTo>
                    <a:pt x="17635" y="11678"/>
                    <a:pt x="17611" y="11523"/>
                    <a:pt x="17587" y="11364"/>
                  </a:cubicBezTo>
                  <a:cubicBezTo>
                    <a:pt x="17565" y="11215"/>
                    <a:pt x="17544" y="11077"/>
                    <a:pt x="17530" y="10913"/>
                  </a:cubicBezTo>
                  <a:cubicBezTo>
                    <a:pt x="17512" y="10711"/>
                    <a:pt x="17499" y="10507"/>
                    <a:pt x="17494" y="10292"/>
                  </a:cubicBezTo>
                  <a:cubicBezTo>
                    <a:pt x="17493" y="10209"/>
                    <a:pt x="17494" y="10136"/>
                    <a:pt x="17494" y="10053"/>
                  </a:cubicBezTo>
                  <a:cubicBezTo>
                    <a:pt x="17494" y="9812"/>
                    <a:pt x="17507" y="9559"/>
                    <a:pt x="17526" y="9320"/>
                  </a:cubicBezTo>
                  <a:cubicBezTo>
                    <a:pt x="17530" y="9257"/>
                    <a:pt x="17528" y="9212"/>
                    <a:pt x="17534" y="9150"/>
                  </a:cubicBezTo>
                  <a:cubicBezTo>
                    <a:pt x="17563" y="8862"/>
                    <a:pt x="17602" y="8575"/>
                    <a:pt x="17660" y="8319"/>
                  </a:cubicBezTo>
                  <a:cubicBezTo>
                    <a:pt x="17776" y="7809"/>
                    <a:pt x="17883" y="7619"/>
                    <a:pt x="18072" y="7585"/>
                  </a:cubicBezTo>
                  <a:cubicBezTo>
                    <a:pt x="18090" y="7578"/>
                    <a:pt x="18102" y="7545"/>
                    <a:pt x="18120" y="7543"/>
                  </a:cubicBezTo>
                  <a:close/>
                  <a:moveTo>
                    <a:pt x="1418" y="7853"/>
                  </a:moveTo>
                  <a:cubicBezTo>
                    <a:pt x="1157" y="7853"/>
                    <a:pt x="1135" y="7924"/>
                    <a:pt x="1135" y="8699"/>
                  </a:cubicBezTo>
                  <a:cubicBezTo>
                    <a:pt x="1135" y="9473"/>
                    <a:pt x="1157" y="9531"/>
                    <a:pt x="1418" y="9531"/>
                  </a:cubicBezTo>
                  <a:cubicBezTo>
                    <a:pt x="1679" y="9531"/>
                    <a:pt x="1701" y="9473"/>
                    <a:pt x="1701" y="8699"/>
                  </a:cubicBezTo>
                  <a:cubicBezTo>
                    <a:pt x="1701" y="7924"/>
                    <a:pt x="1679" y="7853"/>
                    <a:pt x="1418" y="7853"/>
                  </a:cubicBezTo>
                  <a:close/>
                  <a:moveTo>
                    <a:pt x="6968" y="9531"/>
                  </a:moveTo>
                  <a:cubicBezTo>
                    <a:pt x="6878" y="9531"/>
                    <a:pt x="6802" y="9720"/>
                    <a:pt x="6802" y="9954"/>
                  </a:cubicBezTo>
                  <a:cubicBezTo>
                    <a:pt x="6802" y="10187"/>
                    <a:pt x="6878" y="10377"/>
                    <a:pt x="6968" y="10377"/>
                  </a:cubicBezTo>
                  <a:cubicBezTo>
                    <a:pt x="7058" y="10377"/>
                    <a:pt x="7125" y="10187"/>
                    <a:pt x="7125" y="9954"/>
                  </a:cubicBezTo>
                  <a:cubicBezTo>
                    <a:pt x="7125" y="9720"/>
                    <a:pt x="7058" y="9531"/>
                    <a:pt x="6968" y="9531"/>
                  </a:cubicBezTo>
                  <a:close/>
                  <a:moveTo>
                    <a:pt x="1135" y="11491"/>
                  </a:moveTo>
                  <a:lnTo>
                    <a:pt x="1135" y="13747"/>
                  </a:lnTo>
                  <a:lnTo>
                    <a:pt x="1135" y="16003"/>
                  </a:lnTo>
                  <a:lnTo>
                    <a:pt x="1418" y="16003"/>
                  </a:lnTo>
                  <a:lnTo>
                    <a:pt x="1701" y="16003"/>
                  </a:lnTo>
                  <a:lnTo>
                    <a:pt x="1701" y="13747"/>
                  </a:lnTo>
                  <a:lnTo>
                    <a:pt x="1701" y="11491"/>
                  </a:lnTo>
                  <a:lnTo>
                    <a:pt x="1418" y="11491"/>
                  </a:lnTo>
                  <a:lnTo>
                    <a:pt x="1135" y="11491"/>
                  </a:lnTo>
                  <a:close/>
                  <a:moveTo>
                    <a:pt x="2549" y="11787"/>
                  </a:moveTo>
                  <a:cubicBezTo>
                    <a:pt x="2279" y="11787"/>
                    <a:pt x="2270" y="11839"/>
                    <a:pt x="2270" y="12774"/>
                  </a:cubicBezTo>
                  <a:cubicBezTo>
                    <a:pt x="2270" y="13709"/>
                    <a:pt x="2279" y="13747"/>
                    <a:pt x="2549" y="13747"/>
                  </a:cubicBezTo>
                  <a:cubicBezTo>
                    <a:pt x="2819" y="13747"/>
                    <a:pt x="2836" y="13709"/>
                    <a:pt x="2836" y="12774"/>
                  </a:cubicBezTo>
                  <a:cubicBezTo>
                    <a:pt x="2836" y="11839"/>
                    <a:pt x="2819" y="11787"/>
                    <a:pt x="2549" y="11787"/>
                  </a:cubicBezTo>
                  <a:close/>
                  <a:moveTo>
                    <a:pt x="2270" y="15707"/>
                  </a:moveTo>
                  <a:lnTo>
                    <a:pt x="2270" y="17962"/>
                  </a:lnTo>
                  <a:lnTo>
                    <a:pt x="2270" y="20190"/>
                  </a:lnTo>
                  <a:lnTo>
                    <a:pt x="2549" y="20190"/>
                  </a:lnTo>
                  <a:lnTo>
                    <a:pt x="2836" y="20190"/>
                  </a:lnTo>
                  <a:lnTo>
                    <a:pt x="2836" y="17962"/>
                  </a:lnTo>
                  <a:lnTo>
                    <a:pt x="2836" y="15707"/>
                  </a:lnTo>
                  <a:lnTo>
                    <a:pt x="2549" y="15707"/>
                  </a:lnTo>
                  <a:lnTo>
                    <a:pt x="2270" y="15707"/>
                  </a:lnTo>
                  <a:close/>
                </a:path>
              </a:pathLst>
            </a:custGeom>
            <a:ln w="12700" cap="flat">
              <a:noFill/>
              <a:miter lim="400000"/>
            </a:ln>
            <a:effectLst/>
          </p:spPr>
        </p:pic>
        <p:pic>
          <p:nvPicPr>
            <p:cNvPr id="216" name="KakaoTalk_Photo_2021-08-21-22-56-35.png" descr="KakaoTalk_Photo_2021-08-21-22-56-35.png"/>
            <p:cNvPicPr>
              <a:picLocks noChangeAspect="1"/>
            </p:cNvPicPr>
            <p:nvPr/>
          </p:nvPicPr>
          <p:blipFill>
            <a:blip r:embed="rId6">
              <a:extLst/>
            </a:blip>
            <a:srcRect l="2123" t="7083" r="3814" b="37"/>
            <a:stretch>
              <a:fillRect/>
            </a:stretch>
          </p:blipFill>
          <p:spPr>
            <a:xfrm>
              <a:off x="2162037" y="-1"/>
              <a:ext cx="2301823" cy="543752"/>
            </a:xfrm>
            <a:custGeom>
              <a:avLst/>
              <a:gdLst/>
              <a:ahLst/>
              <a:cxnLst>
                <a:cxn ang="0">
                  <a:pos x="wd2" y="hd2"/>
                </a:cxn>
                <a:cxn ang="5400000">
                  <a:pos x="wd2" y="hd2"/>
                </a:cxn>
                <a:cxn ang="10800000">
                  <a:pos x="wd2" y="hd2"/>
                </a:cxn>
                <a:cxn ang="16200000">
                  <a:pos x="wd2" y="hd2"/>
                </a:cxn>
              </a:cxnLst>
              <a:rect l="0" t="0" r="r" b="b"/>
              <a:pathLst>
                <a:path w="21590" h="21592" fill="norm" stroke="1" extrusionOk="0">
                  <a:moveTo>
                    <a:pt x="2513" y="0"/>
                  </a:moveTo>
                  <a:cubicBezTo>
                    <a:pt x="1086" y="0"/>
                    <a:pt x="0" y="4633"/>
                    <a:pt x="0" y="10748"/>
                  </a:cubicBezTo>
                  <a:cubicBezTo>
                    <a:pt x="0" y="15542"/>
                    <a:pt x="654" y="19368"/>
                    <a:pt x="1742" y="20913"/>
                  </a:cubicBezTo>
                  <a:cubicBezTo>
                    <a:pt x="1912" y="21154"/>
                    <a:pt x="2064" y="21394"/>
                    <a:pt x="2081" y="21465"/>
                  </a:cubicBezTo>
                  <a:cubicBezTo>
                    <a:pt x="2103" y="21561"/>
                    <a:pt x="2308" y="21600"/>
                    <a:pt x="2513" y="21591"/>
                  </a:cubicBezTo>
                  <a:cubicBezTo>
                    <a:pt x="2718" y="21582"/>
                    <a:pt x="2926" y="21531"/>
                    <a:pt x="2952" y="21433"/>
                  </a:cubicBezTo>
                  <a:cubicBezTo>
                    <a:pt x="2978" y="21338"/>
                    <a:pt x="3096" y="21137"/>
                    <a:pt x="3216" y="20992"/>
                  </a:cubicBezTo>
                  <a:cubicBezTo>
                    <a:pt x="3873" y="20202"/>
                    <a:pt x="4438" y="18246"/>
                    <a:pt x="4739" y="15697"/>
                  </a:cubicBezTo>
                  <a:cubicBezTo>
                    <a:pt x="4969" y="13756"/>
                    <a:pt x="5038" y="12274"/>
                    <a:pt x="5007" y="9976"/>
                  </a:cubicBezTo>
                  <a:cubicBezTo>
                    <a:pt x="4931" y="4247"/>
                    <a:pt x="3871" y="0"/>
                    <a:pt x="2513" y="0"/>
                  </a:cubicBezTo>
                  <a:close/>
                  <a:moveTo>
                    <a:pt x="12816" y="4318"/>
                  </a:moveTo>
                  <a:cubicBezTo>
                    <a:pt x="12721" y="4318"/>
                    <a:pt x="12720" y="4450"/>
                    <a:pt x="12720" y="11410"/>
                  </a:cubicBezTo>
                  <a:cubicBezTo>
                    <a:pt x="12720" y="18371"/>
                    <a:pt x="12721" y="18518"/>
                    <a:pt x="12816" y="18518"/>
                  </a:cubicBezTo>
                  <a:cubicBezTo>
                    <a:pt x="12891" y="18518"/>
                    <a:pt x="12913" y="18364"/>
                    <a:pt x="12913" y="17919"/>
                  </a:cubicBezTo>
                  <a:cubicBezTo>
                    <a:pt x="12913" y="17036"/>
                    <a:pt x="12958" y="17011"/>
                    <a:pt x="13170" y="17777"/>
                  </a:cubicBezTo>
                  <a:cubicBezTo>
                    <a:pt x="13277" y="18163"/>
                    <a:pt x="13411" y="18543"/>
                    <a:pt x="13468" y="18597"/>
                  </a:cubicBezTo>
                  <a:cubicBezTo>
                    <a:pt x="13525" y="18651"/>
                    <a:pt x="13714" y="18660"/>
                    <a:pt x="13892" y="18628"/>
                  </a:cubicBezTo>
                  <a:cubicBezTo>
                    <a:pt x="14291" y="18557"/>
                    <a:pt x="14569" y="17865"/>
                    <a:pt x="14748" y="16469"/>
                  </a:cubicBezTo>
                  <a:cubicBezTo>
                    <a:pt x="14852" y="15663"/>
                    <a:pt x="14867" y="15338"/>
                    <a:pt x="14849" y="13995"/>
                  </a:cubicBezTo>
                  <a:cubicBezTo>
                    <a:pt x="14834" y="12869"/>
                    <a:pt x="14800" y="12244"/>
                    <a:pt x="14719" y="11678"/>
                  </a:cubicBezTo>
                  <a:cubicBezTo>
                    <a:pt x="14412" y="9519"/>
                    <a:pt x="13503" y="9032"/>
                    <a:pt x="13107" y="10811"/>
                  </a:cubicBezTo>
                  <a:cubicBezTo>
                    <a:pt x="13045" y="11087"/>
                    <a:pt x="12980" y="11249"/>
                    <a:pt x="12958" y="11189"/>
                  </a:cubicBezTo>
                  <a:cubicBezTo>
                    <a:pt x="12935" y="11130"/>
                    <a:pt x="12913" y="9567"/>
                    <a:pt x="12913" y="7707"/>
                  </a:cubicBezTo>
                  <a:cubicBezTo>
                    <a:pt x="12913" y="4461"/>
                    <a:pt x="12910" y="4318"/>
                    <a:pt x="12816" y="4318"/>
                  </a:cubicBezTo>
                  <a:close/>
                  <a:moveTo>
                    <a:pt x="19174" y="9645"/>
                  </a:moveTo>
                  <a:cubicBezTo>
                    <a:pt x="19000" y="9709"/>
                    <a:pt x="18739" y="10185"/>
                    <a:pt x="18631" y="10811"/>
                  </a:cubicBezTo>
                  <a:cubicBezTo>
                    <a:pt x="18514" y="11488"/>
                    <a:pt x="18419" y="11338"/>
                    <a:pt x="18419" y="10480"/>
                  </a:cubicBezTo>
                  <a:cubicBezTo>
                    <a:pt x="18419" y="10079"/>
                    <a:pt x="18393" y="9881"/>
                    <a:pt x="18344" y="9881"/>
                  </a:cubicBezTo>
                  <a:cubicBezTo>
                    <a:pt x="18282" y="9881"/>
                    <a:pt x="18277" y="10496"/>
                    <a:pt x="18277" y="14200"/>
                  </a:cubicBezTo>
                  <a:cubicBezTo>
                    <a:pt x="18277" y="18383"/>
                    <a:pt x="18280" y="18518"/>
                    <a:pt x="18374" y="18518"/>
                  </a:cubicBezTo>
                  <a:cubicBezTo>
                    <a:pt x="18467" y="18518"/>
                    <a:pt x="18471" y="18389"/>
                    <a:pt x="18471" y="15728"/>
                  </a:cubicBezTo>
                  <a:cubicBezTo>
                    <a:pt x="18471" y="12593"/>
                    <a:pt x="18517" y="11842"/>
                    <a:pt x="18776" y="11063"/>
                  </a:cubicBezTo>
                  <a:cubicBezTo>
                    <a:pt x="18858" y="10816"/>
                    <a:pt x="19018" y="10573"/>
                    <a:pt x="19126" y="10512"/>
                  </a:cubicBezTo>
                  <a:cubicBezTo>
                    <a:pt x="19262" y="10436"/>
                    <a:pt x="19326" y="10287"/>
                    <a:pt x="19338" y="10039"/>
                  </a:cubicBezTo>
                  <a:cubicBezTo>
                    <a:pt x="19352" y="9719"/>
                    <a:pt x="19278" y="9606"/>
                    <a:pt x="19174" y="9645"/>
                  </a:cubicBezTo>
                  <a:close/>
                  <a:moveTo>
                    <a:pt x="8778" y="9661"/>
                  </a:moveTo>
                  <a:cubicBezTo>
                    <a:pt x="8623" y="9601"/>
                    <a:pt x="8459" y="9708"/>
                    <a:pt x="8297" y="9992"/>
                  </a:cubicBezTo>
                  <a:cubicBezTo>
                    <a:pt x="7483" y="11429"/>
                    <a:pt x="7455" y="16764"/>
                    <a:pt x="8256" y="18344"/>
                  </a:cubicBezTo>
                  <a:cubicBezTo>
                    <a:pt x="8564" y="18953"/>
                    <a:pt x="9046" y="18795"/>
                    <a:pt x="9314" y="17998"/>
                  </a:cubicBezTo>
                  <a:cubicBezTo>
                    <a:pt x="9427" y="17662"/>
                    <a:pt x="9531" y="17274"/>
                    <a:pt x="9541" y="17147"/>
                  </a:cubicBezTo>
                  <a:cubicBezTo>
                    <a:pt x="9575" y="16712"/>
                    <a:pt x="9392" y="16632"/>
                    <a:pt x="9287" y="17036"/>
                  </a:cubicBezTo>
                  <a:cubicBezTo>
                    <a:pt x="9137" y="17612"/>
                    <a:pt x="8892" y="18108"/>
                    <a:pt x="8748" y="18108"/>
                  </a:cubicBezTo>
                  <a:cubicBezTo>
                    <a:pt x="8432" y="18108"/>
                    <a:pt x="8037" y="16926"/>
                    <a:pt x="7940" y="15697"/>
                  </a:cubicBezTo>
                  <a:cubicBezTo>
                    <a:pt x="7840" y="14415"/>
                    <a:pt x="7846" y="14405"/>
                    <a:pt x="8792" y="14405"/>
                  </a:cubicBezTo>
                  <a:lnTo>
                    <a:pt x="9649" y="14405"/>
                  </a:lnTo>
                  <a:lnTo>
                    <a:pt x="9645" y="13632"/>
                  </a:lnTo>
                  <a:cubicBezTo>
                    <a:pt x="9635" y="11445"/>
                    <a:pt x="9245" y="9842"/>
                    <a:pt x="8778" y="9661"/>
                  </a:cubicBezTo>
                  <a:close/>
                  <a:moveTo>
                    <a:pt x="11160" y="9661"/>
                  </a:moveTo>
                  <a:cubicBezTo>
                    <a:pt x="10706" y="9671"/>
                    <a:pt x="10269" y="10438"/>
                    <a:pt x="10382" y="11016"/>
                  </a:cubicBezTo>
                  <a:cubicBezTo>
                    <a:pt x="10430" y="11261"/>
                    <a:pt x="10467" y="11235"/>
                    <a:pt x="10639" y="10859"/>
                  </a:cubicBezTo>
                  <a:cubicBezTo>
                    <a:pt x="10771" y="10571"/>
                    <a:pt x="10934" y="10406"/>
                    <a:pt x="11104" y="10402"/>
                  </a:cubicBezTo>
                  <a:cubicBezTo>
                    <a:pt x="11345" y="10396"/>
                    <a:pt x="11377" y="10461"/>
                    <a:pt x="11532" y="11174"/>
                  </a:cubicBezTo>
                  <a:cubicBezTo>
                    <a:pt x="11663" y="11779"/>
                    <a:pt x="11700" y="12093"/>
                    <a:pt x="11688" y="12608"/>
                  </a:cubicBezTo>
                  <a:lnTo>
                    <a:pt x="11670" y="13270"/>
                  </a:lnTo>
                  <a:lnTo>
                    <a:pt x="11301" y="13396"/>
                  </a:lnTo>
                  <a:cubicBezTo>
                    <a:pt x="10830" y="13558"/>
                    <a:pt x="10455" y="14079"/>
                    <a:pt x="10330" y="14751"/>
                  </a:cubicBezTo>
                  <a:cubicBezTo>
                    <a:pt x="10183" y="15540"/>
                    <a:pt x="10200" y="17070"/>
                    <a:pt x="10360" y="17872"/>
                  </a:cubicBezTo>
                  <a:cubicBezTo>
                    <a:pt x="10428" y="18213"/>
                    <a:pt x="10531" y="18532"/>
                    <a:pt x="10590" y="18581"/>
                  </a:cubicBezTo>
                  <a:cubicBezTo>
                    <a:pt x="10985" y="18903"/>
                    <a:pt x="11341" y="18580"/>
                    <a:pt x="11521" y="17730"/>
                  </a:cubicBezTo>
                  <a:cubicBezTo>
                    <a:pt x="11591" y="17394"/>
                    <a:pt x="11627" y="17332"/>
                    <a:pt x="11677" y="17509"/>
                  </a:cubicBezTo>
                  <a:cubicBezTo>
                    <a:pt x="11713" y="17635"/>
                    <a:pt x="11744" y="17911"/>
                    <a:pt x="11744" y="18124"/>
                  </a:cubicBezTo>
                  <a:cubicBezTo>
                    <a:pt x="11744" y="18336"/>
                    <a:pt x="11779" y="18518"/>
                    <a:pt x="11819" y="18518"/>
                  </a:cubicBezTo>
                  <a:cubicBezTo>
                    <a:pt x="11936" y="18518"/>
                    <a:pt x="11922" y="12112"/>
                    <a:pt x="11804" y="11111"/>
                  </a:cubicBezTo>
                  <a:cubicBezTo>
                    <a:pt x="11699" y="10222"/>
                    <a:pt x="11452" y="9655"/>
                    <a:pt x="11160" y="9661"/>
                  </a:cubicBezTo>
                  <a:close/>
                  <a:moveTo>
                    <a:pt x="20749" y="9677"/>
                  </a:moveTo>
                  <a:cubicBezTo>
                    <a:pt x="20569" y="9746"/>
                    <a:pt x="20400" y="10081"/>
                    <a:pt x="20261" y="10638"/>
                  </a:cubicBezTo>
                  <a:cubicBezTo>
                    <a:pt x="20115" y="11227"/>
                    <a:pt x="20027" y="11117"/>
                    <a:pt x="20027" y="10370"/>
                  </a:cubicBezTo>
                  <a:cubicBezTo>
                    <a:pt x="20027" y="10005"/>
                    <a:pt x="20001" y="9881"/>
                    <a:pt x="19930" y="9881"/>
                  </a:cubicBezTo>
                  <a:cubicBezTo>
                    <a:pt x="19836" y="9881"/>
                    <a:pt x="19833" y="10016"/>
                    <a:pt x="19833" y="14200"/>
                  </a:cubicBezTo>
                  <a:cubicBezTo>
                    <a:pt x="19833" y="18383"/>
                    <a:pt x="19836" y="18518"/>
                    <a:pt x="19930" y="18518"/>
                  </a:cubicBezTo>
                  <a:cubicBezTo>
                    <a:pt x="20023" y="18518"/>
                    <a:pt x="20027" y="18382"/>
                    <a:pt x="20027" y="15807"/>
                  </a:cubicBezTo>
                  <a:cubicBezTo>
                    <a:pt x="20027" y="12732"/>
                    <a:pt x="20096" y="11794"/>
                    <a:pt x="20380" y="10906"/>
                  </a:cubicBezTo>
                  <a:cubicBezTo>
                    <a:pt x="20613" y="10179"/>
                    <a:pt x="20955" y="10208"/>
                    <a:pt x="21147" y="10985"/>
                  </a:cubicBezTo>
                  <a:cubicBezTo>
                    <a:pt x="21336" y="11747"/>
                    <a:pt x="21393" y="12939"/>
                    <a:pt x="21393" y="16044"/>
                  </a:cubicBezTo>
                  <a:cubicBezTo>
                    <a:pt x="21393" y="18411"/>
                    <a:pt x="21397" y="18518"/>
                    <a:pt x="21497" y="18518"/>
                  </a:cubicBezTo>
                  <a:cubicBezTo>
                    <a:pt x="21598" y="18518"/>
                    <a:pt x="21600" y="18458"/>
                    <a:pt x="21579" y="15161"/>
                  </a:cubicBezTo>
                  <a:cubicBezTo>
                    <a:pt x="21553" y="11223"/>
                    <a:pt x="21496" y="10513"/>
                    <a:pt x="21188" y="9992"/>
                  </a:cubicBezTo>
                  <a:cubicBezTo>
                    <a:pt x="21102" y="9847"/>
                    <a:pt x="21018" y="9736"/>
                    <a:pt x="20935" y="9692"/>
                  </a:cubicBezTo>
                  <a:cubicBezTo>
                    <a:pt x="20872" y="9659"/>
                    <a:pt x="20809" y="9654"/>
                    <a:pt x="20749" y="9677"/>
                  </a:cubicBezTo>
                  <a:close/>
                  <a:moveTo>
                    <a:pt x="6507" y="9724"/>
                  </a:moveTo>
                  <a:cubicBezTo>
                    <a:pt x="6287" y="9677"/>
                    <a:pt x="6058" y="9867"/>
                    <a:pt x="5926" y="10307"/>
                  </a:cubicBezTo>
                  <a:cubicBezTo>
                    <a:pt x="5858" y="10534"/>
                    <a:pt x="5773" y="11080"/>
                    <a:pt x="5740" y="11536"/>
                  </a:cubicBezTo>
                  <a:cubicBezTo>
                    <a:pt x="5689" y="12253"/>
                    <a:pt x="5697" y="12478"/>
                    <a:pt x="5774" y="13081"/>
                  </a:cubicBezTo>
                  <a:cubicBezTo>
                    <a:pt x="5866" y="13809"/>
                    <a:pt x="5986" y="14061"/>
                    <a:pt x="6540" y="14704"/>
                  </a:cubicBezTo>
                  <a:cubicBezTo>
                    <a:pt x="6972" y="15206"/>
                    <a:pt x="7076" y="16148"/>
                    <a:pt x="6831" y="17304"/>
                  </a:cubicBezTo>
                  <a:cubicBezTo>
                    <a:pt x="6728" y="17793"/>
                    <a:pt x="6647" y="17958"/>
                    <a:pt x="6481" y="18029"/>
                  </a:cubicBezTo>
                  <a:cubicBezTo>
                    <a:pt x="6266" y="18122"/>
                    <a:pt x="6221" y="18058"/>
                    <a:pt x="5885" y="17036"/>
                  </a:cubicBezTo>
                  <a:cubicBezTo>
                    <a:pt x="5816" y="16826"/>
                    <a:pt x="5785" y="16828"/>
                    <a:pt x="5721" y="17099"/>
                  </a:cubicBezTo>
                  <a:cubicBezTo>
                    <a:pt x="5649" y="17404"/>
                    <a:pt x="5653" y="17473"/>
                    <a:pt x="5803" y="17950"/>
                  </a:cubicBezTo>
                  <a:cubicBezTo>
                    <a:pt x="5893" y="18235"/>
                    <a:pt x="6014" y="18526"/>
                    <a:pt x="6068" y="18581"/>
                  </a:cubicBezTo>
                  <a:cubicBezTo>
                    <a:pt x="6122" y="18636"/>
                    <a:pt x="6283" y="18678"/>
                    <a:pt x="6425" y="18691"/>
                  </a:cubicBezTo>
                  <a:cubicBezTo>
                    <a:pt x="6904" y="18736"/>
                    <a:pt x="7166" y="17877"/>
                    <a:pt x="7166" y="16248"/>
                  </a:cubicBezTo>
                  <a:cubicBezTo>
                    <a:pt x="7166" y="14740"/>
                    <a:pt x="7061" y="14356"/>
                    <a:pt x="6481" y="13695"/>
                  </a:cubicBezTo>
                  <a:cubicBezTo>
                    <a:pt x="6117" y="13280"/>
                    <a:pt x="5945" y="12726"/>
                    <a:pt x="5945" y="11946"/>
                  </a:cubicBezTo>
                  <a:cubicBezTo>
                    <a:pt x="5945" y="10391"/>
                    <a:pt x="6525" y="9834"/>
                    <a:pt x="6846" y="11095"/>
                  </a:cubicBezTo>
                  <a:cubicBezTo>
                    <a:pt x="6925" y="11407"/>
                    <a:pt x="6958" y="11442"/>
                    <a:pt x="7024" y="11237"/>
                  </a:cubicBezTo>
                  <a:cubicBezTo>
                    <a:pt x="7099" y="11003"/>
                    <a:pt x="7099" y="10956"/>
                    <a:pt x="7024" y="10543"/>
                  </a:cubicBezTo>
                  <a:cubicBezTo>
                    <a:pt x="6935" y="10055"/>
                    <a:pt x="6726" y="9771"/>
                    <a:pt x="6507" y="9724"/>
                  </a:cubicBezTo>
                  <a:close/>
                  <a:moveTo>
                    <a:pt x="16360" y="9724"/>
                  </a:moveTo>
                  <a:cubicBezTo>
                    <a:pt x="15971" y="9873"/>
                    <a:pt x="15714" y="10617"/>
                    <a:pt x="15534" y="12119"/>
                  </a:cubicBezTo>
                  <a:cubicBezTo>
                    <a:pt x="15316" y="13932"/>
                    <a:pt x="15374" y="15815"/>
                    <a:pt x="15690" y="17304"/>
                  </a:cubicBezTo>
                  <a:cubicBezTo>
                    <a:pt x="15786" y="17754"/>
                    <a:pt x="15948" y="18258"/>
                    <a:pt x="16055" y="18423"/>
                  </a:cubicBezTo>
                  <a:cubicBezTo>
                    <a:pt x="16180" y="18615"/>
                    <a:pt x="16370" y="18693"/>
                    <a:pt x="16576" y="18644"/>
                  </a:cubicBezTo>
                  <a:cubicBezTo>
                    <a:pt x="17188" y="18497"/>
                    <a:pt x="17544" y="16885"/>
                    <a:pt x="17544" y="14231"/>
                  </a:cubicBezTo>
                  <a:cubicBezTo>
                    <a:pt x="17544" y="11617"/>
                    <a:pt x="17186" y="9923"/>
                    <a:pt x="16617" y="9724"/>
                  </a:cubicBezTo>
                  <a:cubicBezTo>
                    <a:pt x="16536" y="9696"/>
                    <a:pt x="16449" y="9690"/>
                    <a:pt x="16360" y="9724"/>
                  </a:cubicBezTo>
                  <a:close/>
                  <a:moveTo>
                    <a:pt x="8658" y="10559"/>
                  </a:moveTo>
                  <a:cubicBezTo>
                    <a:pt x="8719" y="10521"/>
                    <a:pt x="8775" y="10519"/>
                    <a:pt x="8822" y="10559"/>
                  </a:cubicBezTo>
                  <a:cubicBezTo>
                    <a:pt x="8985" y="10697"/>
                    <a:pt x="9282" y="11495"/>
                    <a:pt x="9239" y="11678"/>
                  </a:cubicBezTo>
                  <a:cubicBezTo>
                    <a:pt x="9224" y="11739"/>
                    <a:pt x="9242" y="11884"/>
                    <a:pt x="9280" y="12009"/>
                  </a:cubicBezTo>
                  <a:cubicBezTo>
                    <a:pt x="9312" y="12112"/>
                    <a:pt x="9340" y="12400"/>
                    <a:pt x="9354" y="12687"/>
                  </a:cubicBezTo>
                  <a:cubicBezTo>
                    <a:pt x="9369" y="12630"/>
                    <a:pt x="9385" y="12607"/>
                    <a:pt x="9403" y="12655"/>
                  </a:cubicBezTo>
                  <a:cubicBezTo>
                    <a:pt x="9430" y="12726"/>
                    <a:pt x="9455" y="12946"/>
                    <a:pt x="9455" y="13159"/>
                  </a:cubicBezTo>
                  <a:cubicBezTo>
                    <a:pt x="9455" y="13667"/>
                    <a:pt x="9366" y="13902"/>
                    <a:pt x="9328" y="13490"/>
                  </a:cubicBezTo>
                  <a:cubicBezTo>
                    <a:pt x="9328" y="13487"/>
                    <a:pt x="9328" y="13478"/>
                    <a:pt x="9328" y="13475"/>
                  </a:cubicBezTo>
                  <a:lnTo>
                    <a:pt x="8748" y="13538"/>
                  </a:lnTo>
                  <a:cubicBezTo>
                    <a:pt x="8257" y="13582"/>
                    <a:pt x="8088" y="13515"/>
                    <a:pt x="8014" y="13286"/>
                  </a:cubicBezTo>
                  <a:cubicBezTo>
                    <a:pt x="7920" y="12996"/>
                    <a:pt x="7920" y="12983"/>
                    <a:pt x="8011" y="12561"/>
                  </a:cubicBezTo>
                  <a:cubicBezTo>
                    <a:pt x="8062" y="12325"/>
                    <a:pt x="8089" y="12135"/>
                    <a:pt x="8067" y="12135"/>
                  </a:cubicBezTo>
                  <a:cubicBezTo>
                    <a:pt x="8044" y="12135"/>
                    <a:pt x="8072" y="11911"/>
                    <a:pt x="8134" y="11631"/>
                  </a:cubicBezTo>
                  <a:cubicBezTo>
                    <a:pt x="8249" y="11113"/>
                    <a:pt x="8474" y="10673"/>
                    <a:pt x="8658" y="10559"/>
                  </a:cubicBezTo>
                  <a:close/>
                  <a:moveTo>
                    <a:pt x="16468" y="10701"/>
                  </a:moveTo>
                  <a:cubicBezTo>
                    <a:pt x="16758" y="10701"/>
                    <a:pt x="17062" y="11389"/>
                    <a:pt x="17175" y="12308"/>
                  </a:cubicBezTo>
                  <a:cubicBezTo>
                    <a:pt x="17274" y="13120"/>
                    <a:pt x="17303" y="14569"/>
                    <a:pt x="17239" y="15508"/>
                  </a:cubicBezTo>
                  <a:cubicBezTo>
                    <a:pt x="17182" y="16349"/>
                    <a:pt x="16899" y="17525"/>
                    <a:pt x="16736" y="17604"/>
                  </a:cubicBezTo>
                  <a:cubicBezTo>
                    <a:pt x="16685" y="17629"/>
                    <a:pt x="16575" y="17703"/>
                    <a:pt x="16494" y="17761"/>
                  </a:cubicBezTo>
                  <a:cubicBezTo>
                    <a:pt x="16290" y="17908"/>
                    <a:pt x="15943" y="17060"/>
                    <a:pt x="15802" y="16091"/>
                  </a:cubicBezTo>
                  <a:cubicBezTo>
                    <a:pt x="15710" y="15452"/>
                    <a:pt x="15691" y="15121"/>
                    <a:pt x="15709" y="14089"/>
                  </a:cubicBezTo>
                  <a:cubicBezTo>
                    <a:pt x="15747" y="11822"/>
                    <a:pt x="15998" y="10701"/>
                    <a:pt x="16468" y="10701"/>
                  </a:cubicBezTo>
                  <a:close/>
                  <a:moveTo>
                    <a:pt x="13568" y="10748"/>
                  </a:moveTo>
                  <a:cubicBezTo>
                    <a:pt x="13624" y="10720"/>
                    <a:pt x="13705" y="10752"/>
                    <a:pt x="13836" y="10811"/>
                  </a:cubicBezTo>
                  <a:cubicBezTo>
                    <a:pt x="14012" y="10890"/>
                    <a:pt x="14196" y="11022"/>
                    <a:pt x="14242" y="11126"/>
                  </a:cubicBezTo>
                  <a:cubicBezTo>
                    <a:pt x="14289" y="11231"/>
                    <a:pt x="14391" y="11903"/>
                    <a:pt x="14469" y="12608"/>
                  </a:cubicBezTo>
                  <a:cubicBezTo>
                    <a:pt x="14607" y="13835"/>
                    <a:pt x="14611" y="13931"/>
                    <a:pt x="14555" y="15066"/>
                  </a:cubicBezTo>
                  <a:cubicBezTo>
                    <a:pt x="14507" y="16021"/>
                    <a:pt x="14461" y="16371"/>
                    <a:pt x="14320" y="16863"/>
                  </a:cubicBezTo>
                  <a:cubicBezTo>
                    <a:pt x="14223" y="17197"/>
                    <a:pt x="14047" y="17569"/>
                    <a:pt x="13929" y="17683"/>
                  </a:cubicBezTo>
                  <a:cubicBezTo>
                    <a:pt x="13661" y="17944"/>
                    <a:pt x="13657" y="17936"/>
                    <a:pt x="13620" y="17683"/>
                  </a:cubicBezTo>
                  <a:cubicBezTo>
                    <a:pt x="13603" y="17568"/>
                    <a:pt x="13520" y="17346"/>
                    <a:pt x="13434" y="17194"/>
                  </a:cubicBezTo>
                  <a:cubicBezTo>
                    <a:pt x="13258" y="16883"/>
                    <a:pt x="12949" y="15688"/>
                    <a:pt x="12984" y="15445"/>
                  </a:cubicBezTo>
                  <a:cubicBezTo>
                    <a:pt x="12997" y="15358"/>
                    <a:pt x="12982" y="14984"/>
                    <a:pt x="12950" y="14625"/>
                  </a:cubicBezTo>
                  <a:cubicBezTo>
                    <a:pt x="12904" y="14116"/>
                    <a:pt x="12907" y="13885"/>
                    <a:pt x="12954" y="13569"/>
                  </a:cubicBezTo>
                  <a:cubicBezTo>
                    <a:pt x="12987" y="13347"/>
                    <a:pt x="13010" y="13076"/>
                    <a:pt x="13010" y="12955"/>
                  </a:cubicBezTo>
                  <a:cubicBezTo>
                    <a:pt x="13010" y="12631"/>
                    <a:pt x="13270" y="11316"/>
                    <a:pt x="13334" y="11316"/>
                  </a:cubicBezTo>
                  <a:cubicBezTo>
                    <a:pt x="13364" y="11316"/>
                    <a:pt x="13418" y="11166"/>
                    <a:pt x="13453" y="10985"/>
                  </a:cubicBezTo>
                  <a:cubicBezTo>
                    <a:pt x="13480" y="10851"/>
                    <a:pt x="13511" y="10775"/>
                    <a:pt x="13568" y="10748"/>
                  </a:cubicBezTo>
                  <a:close/>
                  <a:moveTo>
                    <a:pt x="11353" y="14247"/>
                  </a:moveTo>
                  <a:cubicBezTo>
                    <a:pt x="11457" y="14242"/>
                    <a:pt x="11544" y="14297"/>
                    <a:pt x="11584" y="14436"/>
                  </a:cubicBezTo>
                  <a:cubicBezTo>
                    <a:pt x="11758" y="15044"/>
                    <a:pt x="11570" y="16999"/>
                    <a:pt x="11283" y="17572"/>
                  </a:cubicBezTo>
                  <a:cubicBezTo>
                    <a:pt x="10996" y="18148"/>
                    <a:pt x="10749" y="17951"/>
                    <a:pt x="10579" y="17036"/>
                  </a:cubicBezTo>
                  <a:cubicBezTo>
                    <a:pt x="10474" y="16470"/>
                    <a:pt x="10453" y="16010"/>
                    <a:pt x="10516" y="15744"/>
                  </a:cubicBezTo>
                  <a:cubicBezTo>
                    <a:pt x="10536" y="15659"/>
                    <a:pt x="10549" y="15498"/>
                    <a:pt x="10549" y="15366"/>
                  </a:cubicBezTo>
                  <a:cubicBezTo>
                    <a:pt x="10549" y="14840"/>
                    <a:pt x="11040" y="14264"/>
                    <a:pt x="11353" y="14247"/>
                  </a:cubicBezTo>
                  <a:close/>
                </a:path>
              </a:pathLst>
            </a:custGeom>
            <a:ln w="12700" cap="flat">
              <a:noFill/>
              <a:miter lim="400000"/>
            </a:ln>
            <a:effectLst/>
          </p:spPr>
        </p:pic>
        <p:pic>
          <p:nvPicPr>
            <p:cNvPr id="217" name="KakaoTalk_Photo_2021-08-21-22-58-18.png" descr="KakaoTalk_Photo_2021-08-21-22-58-18.png"/>
            <p:cNvPicPr>
              <a:picLocks noChangeAspect="1"/>
            </p:cNvPicPr>
            <p:nvPr/>
          </p:nvPicPr>
          <p:blipFill>
            <a:blip r:embed="rId7">
              <a:extLst/>
            </a:blip>
            <a:srcRect l="9930" t="40804" r="11128" b="40037"/>
            <a:stretch>
              <a:fillRect/>
            </a:stretch>
          </p:blipFill>
          <p:spPr>
            <a:xfrm>
              <a:off x="2419902" y="970797"/>
              <a:ext cx="2464995" cy="498193"/>
            </a:xfrm>
            <a:custGeom>
              <a:avLst/>
              <a:gdLst/>
              <a:ahLst/>
              <a:cxnLst>
                <a:cxn ang="0">
                  <a:pos x="wd2" y="hd2"/>
                </a:cxn>
                <a:cxn ang="5400000">
                  <a:pos x="wd2" y="hd2"/>
                </a:cxn>
                <a:cxn ang="10800000">
                  <a:pos x="wd2" y="hd2"/>
                </a:cxn>
                <a:cxn ang="16200000">
                  <a:pos x="wd2" y="hd2"/>
                </a:cxn>
              </a:cxnLst>
              <a:rect l="0" t="0" r="r" b="b"/>
              <a:pathLst>
                <a:path w="21545" h="20894" fill="norm" stroke="1" extrusionOk="0">
                  <a:moveTo>
                    <a:pt x="17302" y="10"/>
                  </a:moveTo>
                  <a:cubicBezTo>
                    <a:pt x="16940" y="5"/>
                    <a:pt x="16965" y="-449"/>
                    <a:pt x="16844" y="7883"/>
                  </a:cubicBezTo>
                  <a:cubicBezTo>
                    <a:pt x="16703" y="17503"/>
                    <a:pt x="16698" y="16616"/>
                    <a:pt x="16879" y="16705"/>
                  </a:cubicBezTo>
                  <a:cubicBezTo>
                    <a:pt x="16960" y="16745"/>
                    <a:pt x="17055" y="16739"/>
                    <a:pt x="17084" y="16705"/>
                  </a:cubicBezTo>
                  <a:cubicBezTo>
                    <a:pt x="17113" y="16671"/>
                    <a:pt x="17175" y="16655"/>
                    <a:pt x="17226" y="16655"/>
                  </a:cubicBezTo>
                  <a:cubicBezTo>
                    <a:pt x="17278" y="16655"/>
                    <a:pt x="17337" y="16505"/>
                    <a:pt x="17358" y="16322"/>
                  </a:cubicBezTo>
                  <a:cubicBezTo>
                    <a:pt x="17378" y="16139"/>
                    <a:pt x="17449" y="12467"/>
                    <a:pt x="17510" y="8166"/>
                  </a:cubicBezTo>
                  <a:cubicBezTo>
                    <a:pt x="17635" y="-650"/>
                    <a:pt x="17648" y="15"/>
                    <a:pt x="17302" y="10"/>
                  </a:cubicBezTo>
                  <a:close/>
                  <a:moveTo>
                    <a:pt x="19762" y="10"/>
                  </a:moveTo>
                  <a:cubicBezTo>
                    <a:pt x="19665" y="8"/>
                    <a:pt x="19572" y="58"/>
                    <a:pt x="19533" y="176"/>
                  </a:cubicBezTo>
                  <a:cubicBezTo>
                    <a:pt x="19469" y="369"/>
                    <a:pt x="19451" y="1222"/>
                    <a:pt x="19304" y="10030"/>
                  </a:cubicBezTo>
                  <a:cubicBezTo>
                    <a:pt x="19259" y="12685"/>
                    <a:pt x="19222" y="15268"/>
                    <a:pt x="19221" y="15756"/>
                  </a:cubicBezTo>
                  <a:cubicBezTo>
                    <a:pt x="19220" y="16618"/>
                    <a:pt x="19221" y="16636"/>
                    <a:pt x="19345" y="16705"/>
                  </a:cubicBezTo>
                  <a:cubicBezTo>
                    <a:pt x="19467" y="16773"/>
                    <a:pt x="19611" y="16716"/>
                    <a:pt x="19720" y="16555"/>
                  </a:cubicBezTo>
                  <a:cubicBezTo>
                    <a:pt x="19747" y="16515"/>
                    <a:pt x="19772" y="16310"/>
                    <a:pt x="19772" y="16105"/>
                  </a:cubicBezTo>
                  <a:cubicBezTo>
                    <a:pt x="19772" y="15629"/>
                    <a:pt x="19834" y="15443"/>
                    <a:pt x="19876" y="15789"/>
                  </a:cubicBezTo>
                  <a:cubicBezTo>
                    <a:pt x="20016" y="16948"/>
                    <a:pt x="20615" y="17245"/>
                    <a:pt x="20962" y="16339"/>
                  </a:cubicBezTo>
                  <a:cubicBezTo>
                    <a:pt x="21175" y="15781"/>
                    <a:pt x="21367" y="14570"/>
                    <a:pt x="21430" y="13392"/>
                  </a:cubicBezTo>
                  <a:cubicBezTo>
                    <a:pt x="21451" y="12997"/>
                    <a:pt x="21481" y="12364"/>
                    <a:pt x="21503" y="11961"/>
                  </a:cubicBezTo>
                  <a:cubicBezTo>
                    <a:pt x="21600" y="10162"/>
                    <a:pt x="21522" y="7554"/>
                    <a:pt x="21326" y="6118"/>
                  </a:cubicBezTo>
                  <a:cubicBezTo>
                    <a:pt x="21156" y="4872"/>
                    <a:pt x="20644" y="4542"/>
                    <a:pt x="20268" y="5453"/>
                  </a:cubicBezTo>
                  <a:cubicBezTo>
                    <a:pt x="20145" y="5751"/>
                    <a:pt x="20036" y="5949"/>
                    <a:pt x="20029" y="5885"/>
                  </a:cubicBezTo>
                  <a:cubicBezTo>
                    <a:pt x="20016" y="5759"/>
                    <a:pt x="20064" y="3177"/>
                    <a:pt x="20109" y="1458"/>
                  </a:cubicBezTo>
                  <a:cubicBezTo>
                    <a:pt x="20136" y="402"/>
                    <a:pt x="20133" y="366"/>
                    <a:pt x="20029" y="176"/>
                  </a:cubicBezTo>
                  <a:cubicBezTo>
                    <a:pt x="19963" y="55"/>
                    <a:pt x="19860" y="12"/>
                    <a:pt x="19762" y="10"/>
                  </a:cubicBezTo>
                  <a:close/>
                  <a:moveTo>
                    <a:pt x="11568" y="26"/>
                  </a:moveTo>
                  <a:cubicBezTo>
                    <a:pt x="11445" y="43"/>
                    <a:pt x="11322" y="143"/>
                    <a:pt x="11291" y="293"/>
                  </a:cubicBezTo>
                  <a:cubicBezTo>
                    <a:pt x="11262" y="435"/>
                    <a:pt x="11104" y="9495"/>
                    <a:pt x="11027" y="15356"/>
                  </a:cubicBezTo>
                  <a:lnTo>
                    <a:pt x="11006" y="16605"/>
                  </a:lnTo>
                  <a:lnTo>
                    <a:pt x="11169" y="16688"/>
                  </a:lnTo>
                  <a:cubicBezTo>
                    <a:pt x="11258" y="16729"/>
                    <a:pt x="11399" y="16727"/>
                    <a:pt x="11485" y="16688"/>
                  </a:cubicBezTo>
                  <a:lnTo>
                    <a:pt x="11641" y="16621"/>
                  </a:lnTo>
                  <a:lnTo>
                    <a:pt x="11669" y="15490"/>
                  </a:lnTo>
                  <a:cubicBezTo>
                    <a:pt x="11683" y="14874"/>
                    <a:pt x="11710" y="14329"/>
                    <a:pt x="11728" y="14275"/>
                  </a:cubicBezTo>
                  <a:cubicBezTo>
                    <a:pt x="11746" y="14222"/>
                    <a:pt x="11796" y="14495"/>
                    <a:pt x="11839" y="14890"/>
                  </a:cubicBezTo>
                  <a:cubicBezTo>
                    <a:pt x="12037" y="16738"/>
                    <a:pt x="12513" y="18467"/>
                    <a:pt x="12973" y="19002"/>
                  </a:cubicBezTo>
                  <a:cubicBezTo>
                    <a:pt x="13418" y="19519"/>
                    <a:pt x="13830" y="19305"/>
                    <a:pt x="14243" y="18336"/>
                  </a:cubicBezTo>
                  <a:cubicBezTo>
                    <a:pt x="14556" y="17600"/>
                    <a:pt x="14725" y="16893"/>
                    <a:pt x="14926" y="15473"/>
                  </a:cubicBezTo>
                  <a:cubicBezTo>
                    <a:pt x="15013" y="14859"/>
                    <a:pt x="15096" y="14406"/>
                    <a:pt x="15110" y="14474"/>
                  </a:cubicBezTo>
                  <a:cubicBezTo>
                    <a:pt x="15124" y="14543"/>
                    <a:pt x="15154" y="14919"/>
                    <a:pt x="15176" y="15290"/>
                  </a:cubicBezTo>
                  <a:cubicBezTo>
                    <a:pt x="15240" y="16377"/>
                    <a:pt x="15382" y="16742"/>
                    <a:pt x="15759" y="16805"/>
                  </a:cubicBezTo>
                  <a:cubicBezTo>
                    <a:pt x="16161" y="16873"/>
                    <a:pt x="16264" y="16663"/>
                    <a:pt x="16310" y="15623"/>
                  </a:cubicBezTo>
                  <a:cubicBezTo>
                    <a:pt x="16328" y="15208"/>
                    <a:pt x="16334" y="14652"/>
                    <a:pt x="16321" y="14408"/>
                  </a:cubicBezTo>
                  <a:cubicBezTo>
                    <a:pt x="16300" y="13998"/>
                    <a:pt x="16283" y="13994"/>
                    <a:pt x="16109" y="14108"/>
                  </a:cubicBezTo>
                  <a:cubicBezTo>
                    <a:pt x="15952" y="14212"/>
                    <a:pt x="15912" y="14161"/>
                    <a:pt x="15852" y="13842"/>
                  </a:cubicBezTo>
                  <a:cubicBezTo>
                    <a:pt x="15785" y="13489"/>
                    <a:pt x="15782" y="13266"/>
                    <a:pt x="15821" y="10679"/>
                  </a:cubicBezTo>
                  <a:cubicBezTo>
                    <a:pt x="15845" y="9148"/>
                    <a:pt x="15874" y="7862"/>
                    <a:pt x="15884" y="7816"/>
                  </a:cubicBezTo>
                  <a:cubicBezTo>
                    <a:pt x="15894" y="7769"/>
                    <a:pt x="16003" y="7700"/>
                    <a:pt x="16133" y="7683"/>
                  </a:cubicBezTo>
                  <a:cubicBezTo>
                    <a:pt x="16263" y="7666"/>
                    <a:pt x="16384" y="7598"/>
                    <a:pt x="16397" y="7533"/>
                  </a:cubicBezTo>
                  <a:cubicBezTo>
                    <a:pt x="16440" y="7329"/>
                    <a:pt x="16468" y="6099"/>
                    <a:pt x="16442" y="5602"/>
                  </a:cubicBezTo>
                  <a:cubicBezTo>
                    <a:pt x="16419" y="5167"/>
                    <a:pt x="16396" y="5121"/>
                    <a:pt x="16171" y="5070"/>
                  </a:cubicBezTo>
                  <a:lnTo>
                    <a:pt x="15925" y="5020"/>
                  </a:lnTo>
                  <a:lnTo>
                    <a:pt x="15925" y="3788"/>
                  </a:lnTo>
                  <a:lnTo>
                    <a:pt x="15925" y="2556"/>
                  </a:lnTo>
                  <a:lnTo>
                    <a:pt x="15610" y="2556"/>
                  </a:lnTo>
                  <a:lnTo>
                    <a:pt x="15297" y="2556"/>
                  </a:lnTo>
                  <a:lnTo>
                    <a:pt x="15256" y="3788"/>
                  </a:lnTo>
                  <a:cubicBezTo>
                    <a:pt x="15218" y="4934"/>
                    <a:pt x="15208" y="5014"/>
                    <a:pt x="15107" y="5070"/>
                  </a:cubicBezTo>
                  <a:cubicBezTo>
                    <a:pt x="15047" y="5102"/>
                    <a:pt x="14999" y="5243"/>
                    <a:pt x="14999" y="5386"/>
                  </a:cubicBezTo>
                  <a:cubicBezTo>
                    <a:pt x="14999" y="5929"/>
                    <a:pt x="14923" y="5851"/>
                    <a:pt x="14839" y="5203"/>
                  </a:cubicBezTo>
                  <a:cubicBezTo>
                    <a:pt x="14715" y="4242"/>
                    <a:pt x="14368" y="3039"/>
                    <a:pt x="14090" y="2623"/>
                  </a:cubicBezTo>
                  <a:cubicBezTo>
                    <a:pt x="13245" y="1361"/>
                    <a:pt x="12402" y="2518"/>
                    <a:pt x="11950" y="5552"/>
                  </a:cubicBezTo>
                  <a:cubicBezTo>
                    <a:pt x="11855" y="6190"/>
                    <a:pt x="11838" y="5577"/>
                    <a:pt x="11881" y="2972"/>
                  </a:cubicBezTo>
                  <a:cubicBezTo>
                    <a:pt x="11920" y="660"/>
                    <a:pt x="11917" y="441"/>
                    <a:pt x="11853" y="209"/>
                  </a:cubicBezTo>
                  <a:cubicBezTo>
                    <a:pt x="11815" y="69"/>
                    <a:pt x="11690" y="10"/>
                    <a:pt x="11568" y="26"/>
                  </a:cubicBezTo>
                  <a:close/>
                  <a:moveTo>
                    <a:pt x="18520" y="426"/>
                  </a:moveTo>
                  <a:cubicBezTo>
                    <a:pt x="18329" y="425"/>
                    <a:pt x="18166" y="977"/>
                    <a:pt x="18135" y="1874"/>
                  </a:cubicBezTo>
                  <a:cubicBezTo>
                    <a:pt x="18103" y="2778"/>
                    <a:pt x="18178" y="3525"/>
                    <a:pt x="18319" y="3655"/>
                  </a:cubicBezTo>
                  <a:cubicBezTo>
                    <a:pt x="18476" y="3800"/>
                    <a:pt x="18526" y="3772"/>
                    <a:pt x="18676" y="3572"/>
                  </a:cubicBezTo>
                  <a:cubicBezTo>
                    <a:pt x="18801" y="3405"/>
                    <a:pt x="18827" y="3274"/>
                    <a:pt x="18863" y="2640"/>
                  </a:cubicBezTo>
                  <a:cubicBezTo>
                    <a:pt x="18923" y="1562"/>
                    <a:pt x="18881" y="953"/>
                    <a:pt x="18718" y="625"/>
                  </a:cubicBezTo>
                  <a:cubicBezTo>
                    <a:pt x="18652" y="492"/>
                    <a:pt x="18584" y="426"/>
                    <a:pt x="18520" y="426"/>
                  </a:cubicBezTo>
                  <a:close/>
                  <a:moveTo>
                    <a:pt x="7205" y="2456"/>
                  </a:moveTo>
                  <a:cubicBezTo>
                    <a:pt x="6874" y="2456"/>
                    <a:pt x="6881" y="2417"/>
                    <a:pt x="6840" y="4004"/>
                  </a:cubicBezTo>
                  <a:cubicBezTo>
                    <a:pt x="6815" y="4978"/>
                    <a:pt x="6809" y="5003"/>
                    <a:pt x="6660" y="5120"/>
                  </a:cubicBezTo>
                  <a:cubicBezTo>
                    <a:pt x="6474" y="5265"/>
                    <a:pt x="6438" y="5514"/>
                    <a:pt x="6438" y="6668"/>
                  </a:cubicBezTo>
                  <a:cubicBezTo>
                    <a:pt x="6437" y="7628"/>
                    <a:pt x="6426" y="7592"/>
                    <a:pt x="6695" y="7666"/>
                  </a:cubicBezTo>
                  <a:cubicBezTo>
                    <a:pt x="6753" y="7682"/>
                    <a:pt x="6773" y="7788"/>
                    <a:pt x="6768" y="8132"/>
                  </a:cubicBezTo>
                  <a:cubicBezTo>
                    <a:pt x="6765" y="8389"/>
                    <a:pt x="6750" y="10010"/>
                    <a:pt x="6736" y="11728"/>
                  </a:cubicBezTo>
                  <a:cubicBezTo>
                    <a:pt x="6706" y="15297"/>
                    <a:pt x="6740" y="15895"/>
                    <a:pt x="6993" y="16522"/>
                  </a:cubicBezTo>
                  <a:cubicBezTo>
                    <a:pt x="7101" y="16788"/>
                    <a:pt x="7202" y="16849"/>
                    <a:pt x="7458" y="16805"/>
                  </a:cubicBezTo>
                  <a:cubicBezTo>
                    <a:pt x="7851" y="16737"/>
                    <a:pt x="7902" y="16545"/>
                    <a:pt x="7902" y="14990"/>
                  </a:cubicBezTo>
                  <a:lnTo>
                    <a:pt x="7902" y="13958"/>
                  </a:lnTo>
                  <a:lnTo>
                    <a:pt x="7687" y="14091"/>
                  </a:lnTo>
                  <a:cubicBezTo>
                    <a:pt x="7375" y="14278"/>
                    <a:pt x="7368" y="14195"/>
                    <a:pt x="7402" y="10829"/>
                  </a:cubicBezTo>
                  <a:cubicBezTo>
                    <a:pt x="7418" y="9295"/>
                    <a:pt x="7448" y="7949"/>
                    <a:pt x="7468" y="7849"/>
                  </a:cubicBezTo>
                  <a:cubicBezTo>
                    <a:pt x="7488" y="7749"/>
                    <a:pt x="7570" y="7704"/>
                    <a:pt x="7652" y="7733"/>
                  </a:cubicBezTo>
                  <a:cubicBezTo>
                    <a:pt x="7733" y="7761"/>
                    <a:pt x="7852" y="7692"/>
                    <a:pt x="7912" y="7583"/>
                  </a:cubicBezTo>
                  <a:cubicBezTo>
                    <a:pt x="8017" y="7392"/>
                    <a:pt x="8021" y="7340"/>
                    <a:pt x="8009" y="6301"/>
                  </a:cubicBezTo>
                  <a:lnTo>
                    <a:pt x="7999" y="5203"/>
                  </a:lnTo>
                  <a:lnTo>
                    <a:pt x="7760" y="5103"/>
                  </a:lnTo>
                  <a:lnTo>
                    <a:pt x="7524" y="5020"/>
                  </a:lnTo>
                  <a:lnTo>
                    <a:pt x="7513" y="3721"/>
                  </a:lnTo>
                  <a:lnTo>
                    <a:pt x="7500" y="2456"/>
                  </a:lnTo>
                  <a:lnTo>
                    <a:pt x="7205" y="2456"/>
                  </a:lnTo>
                  <a:close/>
                  <a:moveTo>
                    <a:pt x="5151" y="4920"/>
                  </a:moveTo>
                  <a:cubicBezTo>
                    <a:pt x="5024" y="4951"/>
                    <a:pt x="4889" y="5048"/>
                    <a:pt x="4752" y="5203"/>
                  </a:cubicBezTo>
                  <a:cubicBezTo>
                    <a:pt x="4384" y="5620"/>
                    <a:pt x="4279" y="5938"/>
                    <a:pt x="4249" y="6718"/>
                  </a:cubicBezTo>
                  <a:cubicBezTo>
                    <a:pt x="4190" y="8223"/>
                    <a:pt x="4300" y="8677"/>
                    <a:pt x="4555" y="7966"/>
                  </a:cubicBezTo>
                  <a:cubicBezTo>
                    <a:pt x="4710" y="7533"/>
                    <a:pt x="5041" y="7211"/>
                    <a:pt x="5214" y="7333"/>
                  </a:cubicBezTo>
                  <a:cubicBezTo>
                    <a:pt x="5375" y="7446"/>
                    <a:pt x="5500" y="8218"/>
                    <a:pt x="5484" y="8981"/>
                  </a:cubicBezTo>
                  <a:lnTo>
                    <a:pt x="5474" y="9547"/>
                  </a:lnTo>
                  <a:lnTo>
                    <a:pt x="5120" y="9697"/>
                  </a:lnTo>
                  <a:cubicBezTo>
                    <a:pt x="4661" y="9889"/>
                    <a:pt x="4419" y="10290"/>
                    <a:pt x="4232" y="11145"/>
                  </a:cubicBezTo>
                  <a:cubicBezTo>
                    <a:pt x="3959" y="12394"/>
                    <a:pt x="3927" y="14518"/>
                    <a:pt x="4159" y="15789"/>
                  </a:cubicBezTo>
                  <a:cubicBezTo>
                    <a:pt x="4271" y="16401"/>
                    <a:pt x="4405" y="16723"/>
                    <a:pt x="4624" y="16888"/>
                  </a:cubicBezTo>
                  <a:cubicBezTo>
                    <a:pt x="4809" y="17027"/>
                    <a:pt x="5078" y="16802"/>
                    <a:pt x="5269" y="16339"/>
                  </a:cubicBezTo>
                  <a:cubicBezTo>
                    <a:pt x="5453" y="15889"/>
                    <a:pt x="5462" y="15897"/>
                    <a:pt x="5481" y="16255"/>
                  </a:cubicBezTo>
                  <a:cubicBezTo>
                    <a:pt x="5504" y="16664"/>
                    <a:pt x="5639" y="16828"/>
                    <a:pt x="5859" y="16705"/>
                  </a:cubicBezTo>
                  <a:cubicBezTo>
                    <a:pt x="5995" y="16629"/>
                    <a:pt x="5995" y="16615"/>
                    <a:pt x="6015" y="15556"/>
                  </a:cubicBezTo>
                  <a:cubicBezTo>
                    <a:pt x="6027" y="14967"/>
                    <a:pt x="6058" y="13479"/>
                    <a:pt x="6084" y="12244"/>
                  </a:cubicBezTo>
                  <a:cubicBezTo>
                    <a:pt x="6110" y="11010"/>
                    <a:pt x="6123" y="9289"/>
                    <a:pt x="6115" y="8432"/>
                  </a:cubicBezTo>
                  <a:cubicBezTo>
                    <a:pt x="6104" y="7078"/>
                    <a:pt x="6090" y="6785"/>
                    <a:pt x="5994" y="6185"/>
                  </a:cubicBezTo>
                  <a:cubicBezTo>
                    <a:pt x="5852" y="5287"/>
                    <a:pt x="5532" y="4829"/>
                    <a:pt x="5151" y="4920"/>
                  </a:cubicBezTo>
                  <a:close/>
                  <a:moveTo>
                    <a:pt x="1499" y="4953"/>
                  </a:moveTo>
                  <a:cubicBezTo>
                    <a:pt x="1272" y="4926"/>
                    <a:pt x="1036" y="5230"/>
                    <a:pt x="891" y="5885"/>
                  </a:cubicBezTo>
                  <a:cubicBezTo>
                    <a:pt x="808" y="6260"/>
                    <a:pt x="696" y="6221"/>
                    <a:pt x="746" y="5835"/>
                  </a:cubicBezTo>
                  <a:cubicBezTo>
                    <a:pt x="797" y="5434"/>
                    <a:pt x="669" y="5100"/>
                    <a:pt x="468" y="5103"/>
                  </a:cubicBezTo>
                  <a:cubicBezTo>
                    <a:pt x="357" y="5104"/>
                    <a:pt x="247" y="5176"/>
                    <a:pt x="222" y="5253"/>
                  </a:cubicBezTo>
                  <a:cubicBezTo>
                    <a:pt x="194" y="5340"/>
                    <a:pt x="154" y="6997"/>
                    <a:pt x="114" y="9664"/>
                  </a:cubicBezTo>
                  <a:cubicBezTo>
                    <a:pt x="78" y="12007"/>
                    <a:pt x="38" y="14525"/>
                    <a:pt x="24" y="15273"/>
                  </a:cubicBezTo>
                  <a:lnTo>
                    <a:pt x="0" y="16638"/>
                  </a:lnTo>
                  <a:lnTo>
                    <a:pt x="153" y="16705"/>
                  </a:lnTo>
                  <a:cubicBezTo>
                    <a:pt x="288" y="16761"/>
                    <a:pt x="605" y="16653"/>
                    <a:pt x="631" y="16555"/>
                  </a:cubicBezTo>
                  <a:cubicBezTo>
                    <a:pt x="650" y="16484"/>
                    <a:pt x="760" y="11105"/>
                    <a:pt x="760" y="10230"/>
                  </a:cubicBezTo>
                  <a:cubicBezTo>
                    <a:pt x="760" y="9394"/>
                    <a:pt x="776" y="9247"/>
                    <a:pt x="957" y="8432"/>
                  </a:cubicBezTo>
                  <a:cubicBezTo>
                    <a:pt x="1181" y="7427"/>
                    <a:pt x="1292" y="7349"/>
                    <a:pt x="1429" y="8049"/>
                  </a:cubicBezTo>
                  <a:cubicBezTo>
                    <a:pt x="1513" y="8478"/>
                    <a:pt x="1523" y="8675"/>
                    <a:pt x="1516" y="10080"/>
                  </a:cubicBezTo>
                  <a:cubicBezTo>
                    <a:pt x="1512" y="10937"/>
                    <a:pt x="1494" y="12707"/>
                    <a:pt x="1474" y="14008"/>
                  </a:cubicBezTo>
                  <a:cubicBezTo>
                    <a:pt x="1453" y="15309"/>
                    <a:pt x="1450" y="16453"/>
                    <a:pt x="1467" y="16538"/>
                  </a:cubicBezTo>
                  <a:cubicBezTo>
                    <a:pt x="1510" y="16742"/>
                    <a:pt x="2021" y="16726"/>
                    <a:pt x="2064" y="16522"/>
                  </a:cubicBezTo>
                  <a:cubicBezTo>
                    <a:pt x="2082" y="16435"/>
                    <a:pt x="2127" y="14746"/>
                    <a:pt x="2158" y="12776"/>
                  </a:cubicBezTo>
                  <a:lnTo>
                    <a:pt x="2210" y="9198"/>
                  </a:lnTo>
                  <a:lnTo>
                    <a:pt x="2390" y="8382"/>
                  </a:lnTo>
                  <a:cubicBezTo>
                    <a:pt x="2577" y="7535"/>
                    <a:pt x="2700" y="7379"/>
                    <a:pt x="2824" y="7816"/>
                  </a:cubicBezTo>
                  <a:cubicBezTo>
                    <a:pt x="2941" y="8226"/>
                    <a:pt x="2960" y="9265"/>
                    <a:pt x="2910" y="12793"/>
                  </a:cubicBezTo>
                  <a:cubicBezTo>
                    <a:pt x="2883" y="14655"/>
                    <a:pt x="2874" y="16275"/>
                    <a:pt x="2883" y="16405"/>
                  </a:cubicBezTo>
                  <a:cubicBezTo>
                    <a:pt x="2893" y="16535"/>
                    <a:pt x="2963" y="16661"/>
                    <a:pt x="3042" y="16671"/>
                  </a:cubicBezTo>
                  <a:cubicBezTo>
                    <a:pt x="3201" y="16691"/>
                    <a:pt x="3496" y="16640"/>
                    <a:pt x="3507" y="16588"/>
                  </a:cubicBezTo>
                  <a:cubicBezTo>
                    <a:pt x="3511" y="16570"/>
                    <a:pt x="3541" y="14762"/>
                    <a:pt x="3573" y="12577"/>
                  </a:cubicBezTo>
                  <a:cubicBezTo>
                    <a:pt x="3653" y="7057"/>
                    <a:pt x="3613" y="6024"/>
                    <a:pt x="3275" y="5286"/>
                  </a:cubicBezTo>
                  <a:cubicBezTo>
                    <a:pt x="2973" y="4628"/>
                    <a:pt x="2616" y="4873"/>
                    <a:pt x="2321" y="5952"/>
                  </a:cubicBezTo>
                  <a:lnTo>
                    <a:pt x="2147" y="6601"/>
                  </a:lnTo>
                  <a:lnTo>
                    <a:pt x="2057" y="6035"/>
                  </a:lnTo>
                  <a:cubicBezTo>
                    <a:pt x="1945" y="5349"/>
                    <a:pt x="1725" y="4981"/>
                    <a:pt x="1499" y="4953"/>
                  </a:cubicBezTo>
                  <a:close/>
                  <a:moveTo>
                    <a:pt x="9921" y="4970"/>
                  </a:moveTo>
                  <a:cubicBezTo>
                    <a:pt x="9657" y="4856"/>
                    <a:pt x="9455" y="5102"/>
                    <a:pt x="9234" y="5785"/>
                  </a:cubicBezTo>
                  <a:cubicBezTo>
                    <a:pt x="9083" y="6251"/>
                    <a:pt x="9043" y="6220"/>
                    <a:pt x="9043" y="5652"/>
                  </a:cubicBezTo>
                  <a:cubicBezTo>
                    <a:pt x="9043" y="5220"/>
                    <a:pt x="8901" y="5025"/>
                    <a:pt x="8665" y="5153"/>
                  </a:cubicBezTo>
                  <a:cubicBezTo>
                    <a:pt x="8568" y="5205"/>
                    <a:pt x="8478" y="5280"/>
                    <a:pt x="8471" y="5319"/>
                  </a:cubicBezTo>
                  <a:cubicBezTo>
                    <a:pt x="8461" y="5379"/>
                    <a:pt x="8345" y="13226"/>
                    <a:pt x="8270" y="18852"/>
                  </a:cubicBezTo>
                  <a:lnTo>
                    <a:pt x="8245" y="20799"/>
                  </a:lnTo>
                  <a:lnTo>
                    <a:pt x="8356" y="20866"/>
                  </a:lnTo>
                  <a:cubicBezTo>
                    <a:pt x="8466" y="20950"/>
                    <a:pt x="8840" y="20834"/>
                    <a:pt x="8887" y="20700"/>
                  </a:cubicBezTo>
                  <a:cubicBezTo>
                    <a:pt x="8900" y="20664"/>
                    <a:pt x="8924" y="19638"/>
                    <a:pt x="8939" y="18419"/>
                  </a:cubicBezTo>
                  <a:cubicBezTo>
                    <a:pt x="8955" y="17199"/>
                    <a:pt x="8979" y="16143"/>
                    <a:pt x="8991" y="16056"/>
                  </a:cubicBezTo>
                  <a:cubicBezTo>
                    <a:pt x="9002" y="15968"/>
                    <a:pt x="9058" y="16056"/>
                    <a:pt x="9116" y="16255"/>
                  </a:cubicBezTo>
                  <a:cubicBezTo>
                    <a:pt x="9285" y="16834"/>
                    <a:pt x="9495" y="17045"/>
                    <a:pt x="9737" y="16855"/>
                  </a:cubicBezTo>
                  <a:cubicBezTo>
                    <a:pt x="10093" y="16576"/>
                    <a:pt x="10335" y="15620"/>
                    <a:pt x="10462" y="14008"/>
                  </a:cubicBezTo>
                  <a:cubicBezTo>
                    <a:pt x="10491" y="13643"/>
                    <a:pt x="10531" y="13258"/>
                    <a:pt x="10549" y="13143"/>
                  </a:cubicBezTo>
                  <a:cubicBezTo>
                    <a:pt x="10567" y="13028"/>
                    <a:pt x="10601" y="12236"/>
                    <a:pt x="10625" y="11395"/>
                  </a:cubicBezTo>
                  <a:cubicBezTo>
                    <a:pt x="10681" y="9385"/>
                    <a:pt x="10628" y="7679"/>
                    <a:pt x="10476" y="6601"/>
                  </a:cubicBezTo>
                  <a:cubicBezTo>
                    <a:pt x="10313" y="5449"/>
                    <a:pt x="10192" y="5089"/>
                    <a:pt x="9921" y="4970"/>
                  </a:cubicBezTo>
                  <a:close/>
                  <a:moveTo>
                    <a:pt x="18457" y="5120"/>
                  </a:moveTo>
                  <a:cubicBezTo>
                    <a:pt x="18337" y="5135"/>
                    <a:pt x="18218" y="5220"/>
                    <a:pt x="18183" y="5353"/>
                  </a:cubicBezTo>
                  <a:cubicBezTo>
                    <a:pt x="18130" y="5546"/>
                    <a:pt x="18106" y="6389"/>
                    <a:pt x="18055" y="10030"/>
                  </a:cubicBezTo>
                  <a:cubicBezTo>
                    <a:pt x="18021" y="12477"/>
                    <a:pt x="17992" y="14950"/>
                    <a:pt x="17986" y="15523"/>
                  </a:cubicBezTo>
                  <a:lnTo>
                    <a:pt x="17975" y="16555"/>
                  </a:lnTo>
                  <a:lnTo>
                    <a:pt x="18114" y="16671"/>
                  </a:lnTo>
                  <a:cubicBezTo>
                    <a:pt x="18269" y="16789"/>
                    <a:pt x="18554" y="16683"/>
                    <a:pt x="18600" y="16488"/>
                  </a:cubicBezTo>
                  <a:cubicBezTo>
                    <a:pt x="18616" y="16417"/>
                    <a:pt x="18662" y="13883"/>
                    <a:pt x="18707" y="10879"/>
                  </a:cubicBezTo>
                  <a:cubicBezTo>
                    <a:pt x="18774" y="6397"/>
                    <a:pt x="18781" y="5398"/>
                    <a:pt x="18738" y="5269"/>
                  </a:cubicBezTo>
                  <a:cubicBezTo>
                    <a:pt x="18698" y="5146"/>
                    <a:pt x="18576" y="5104"/>
                    <a:pt x="18457" y="5120"/>
                  </a:cubicBezTo>
                  <a:close/>
                </a:path>
              </a:pathLst>
            </a:custGeom>
            <a:ln w="12700" cap="flat">
              <a:noFill/>
              <a:miter lim="400000"/>
            </a:ln>
            <a:effectLst/>
          </p:spPr>
        </p:pic>
      </p:gr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23"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24"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225"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팀 구성 및 역할</a:t>
            </a:r>
          </a:p>
        </p:txBody>
      </p:sp>
      <p:sp>
        <p:nvSpPr>
          <p:cNvPr id="226"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수행 절차 및 방법</a:t>
            </a:r>
          </a:p>
        </p:txBody>
      </p:sp>
      <p:sp>
        <p:nvSpPr>
          <p:cNvPr id="227"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228"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graphicFrame>
        <p:nvGraphicFramePr>
          <p:cNvPr id="229" name="표"/>
          <p:cNvGraphicFramePr/>
          <p:nvPr/>
        </p:nvGraphicFramePr>
        <p:xfrm>
          <a:off x="3582808" y="3208053"/>
          <a:ext cx="7009391" cy="333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481284"/>
                <a:gridCol w="4357898"/>
              </a:tblGrid>
              <a:tr h="556249">
                <a:tc>
                  <a:txBody>
                    <a:bodyPr/>
                    <a:lstStyle/>
                    <a:p>
                      <a:pPr defTabSz="914400">
                        <a:tabLst>
                          <a:tab pos="1181100" algn="l"/>
                        </a:tabLst>
                        <a:defRPr sz="1800"/>
                      </a:pPr>
                      <a:r>
                        <a:rPr spc="-16" sz="1600">
                          <a:latin typeface="+mn-lt"/>
                          <a:ea typeface="+mn-ea"/>
                          <a:cs typeface="+mn-cs"/>
                          <a:sym typeface="NanumSquareR"/>
                        </a:rPr>
                        <a:t>공통</a:t>
                      </a:r>
                    </a:p>
                  </a:txBody>
                  <a:tcPr marL="50800" marR="50800" marT="50800" marB="50800" anchor="ctr" anchorCtr="0" horzOverflow="overflow">
                    <a:lnL w="12700">
                      <a:miter lim="400000"/>
                    </a:lnL>
                    <a:lnT w="12700">
                      <a:miter lim="400000"/>
                    </a:lnT>
                  </a:tcPr>
                </a:tc>
                <a:tc>
                  <a:txBody>
                    <a:bodyPr/>
                    <a:lstStyle/>
                    <a:p>
                      <a:pPr defTabSz="914400">
                        <a:tabLst>
                          <a:tab pos="1181100" algn="l"/>
                        </a:tabLst>
                        <a:defRPr sz="1800"/>
                      </a:pPr>
                      <a:r>
                        <a:rPr spc="-16" sz="1600">
                          <a:latin typeface="+mn-lt"/>
                          <a:ea typeface="+mn-ea"/>
                          <a:cs typeface="+mn-cs"/>
                          <a:sym typeface="NanumSquareR"/>
                        </a:rPr>
                        <a:t>데이터 수집, 전처리, 시각화, 분석, 발표 준비</a:t>
                      </a:r>
                    </a:p>
                  </a:txBody>
                  <a:tcPr marL="50800" marR="50800" marT="50800" marB="50800" anchor="ctr" anchorCtr="0" horzOverflow="overflow">
                    <a:lnR w="12700">
                      <a:miter lim="400000"/>
                    </a:lnR>
                    <a:lnT w="12700">
                      <a:miter lim="400000"/>
                    </a:lnT>
                  </a:tcPr>
                </a:tc>
              </a:tr>
              <a:tr h="556249">
                <a:tc>
                  <a:txBody>
                    <a:bodyPr/>
                    <a:lstStyle/>
                    <a:p>
                      <a:pPr defTabSz="914400">
                        <a:tabLst>
                          <a:tab pos="1181100" algn="l"/>
                        </a:tabLst>
                        <a:defRPr sz="1800"/>
                      </a:pPr>
                      <a:r>
                        <a:rPr spc="-16" sz="1600">
                          <a:latin typeface="+mn-lt"/>
                          <a:ea typeface="+mn-ea"/>
                          <a:cs typeface="+mn-cs"/>
                          <a:sym typeface="NanumSquareR"/>
                        </a:rPr>
                        <a:t>김미정</a:t>
                      </a:r>
                    </a:p>
                  </a:txBody>
                  <a:tcPr marL="50800" marR="50800" marT="50800" marB="50800" anchor="ctr" anchorCtr="0" horzOverflow="overflow">
                    <a:lnL w="12700">
                      <a:miter lim="400000"/>
                    </a:lnL>
                  </a:tcPr>
                </a:tc>
                <a:tc>
                  <a:txBody>
                    <a:bodyPr/>
                    <a:lstStyle/>
                    <a:p>
                      <a:pPr defTabSz="914400">
                        <a:tabLst>
                          <a:tab pos="1181100" algn="l"/>
                        </a:tabLst>
                        <a:defRPr sz="1800"/>
                      </a:pPr>
                      <a:r>
                        <a:rPr spc="-16" sz="1600">
                          <a:latin typeface="+mn-lt"/>
                          <a:ea typeface="+mn-ea"/>
                          <a:cs typeface="+mn-cs"/>
                          <a:sym typeface="NanumSquareR"/>
                        </a:rPr>
                        <a:t>데이터 수집, 전처리, 발표</a:t>
                      </a:r>
                    </a:p>
                  </a:txBody>
                  <a:tcPr marL="50800" marR="50800" marT="50800" marB="50800" anchor="ctr" anchorCtr="0" horzOverflow="overflow">
                    <a:lnR w="12700">
                      <a:miter lim="400000"/>
                    </a:lnR>
                  </a:tcPr>
                </a:tc>
              </a:tr>
              <a:tr h="556249">
                <a:tc>
                  <a:txBody>
                    <a:bodyPr/>
                    <a:lstStyle/>
                    <a:p>
                      <a:pPr defTabSz="914400">
                        <a:tabLst>
                          <a:tab pos="1181100" algn="l"/>
                        </a:tabLst>
                        <a:defRPr sz="1800"/>
                      </a:pPr>
                      <a:r>
                        <a:rPr spc="-16" sz="1600">
                          <a:latin typeface="+mn-lt"/>
                          <a:ea typeface="+mn-ea"/>
                          <a:cs typeface="+mn-cs"/>
                          <a:sym typeface="NanumSquareR"/>
                        </a:rPr>
                        <a:t>김민창</a:t>
                      </a:r>
                    </a:p>
                  </a:txBody>
                  <a:tcPr marL="50800" marR="50800" marT="50800" marB="50800" anchor="ctr" anchorCtr="0" horzOverflow="overflow">
                    <a:lnL w="12700">
                      <a:miter lim="400000"/>
                    </a:lnL>
                  </a:tcPr>
                </a:tc>
                <a:tc>
                  <a:txBody>
                    <a:bodyPr/>
                    <a:lstStyle/>
                    <a:p>
                      <a:pPr defTabSz="914400">
                        <a:tabLst>
                          <a:tab pos="1181100" algn="l"/>
                        </a:tabLst>
                        <a:defRPr sz="1800"/>
                      </a:pPr>
                      <a:r>
                        <a:rPr spc="-16" sz="1600">
                          <a:latin typeface="+mn-lt"/>
                          <a:ea typeface="+mn-ea"/>
                          <a:cs typeface="+mn-cs"/>
                          <a:sym typeface="NanumSquareR"/>
                        </a:rPr>
                        <a:t>전처리, 시각화, 분석</a:t>
                      </a:r>
                    </a:p>
                  </a:txBody>
                  <a:tcPr marL="50800" marR="50800" marT="50800" marB="50800" anchor="ctr" anchorCtr="0" horzOverflow="overflow">
                    <a:lnR w="12700">
                      <a:miter lim="400000"/>
                    </a:lnR>
                  </a:tcPr>
                </a:tc>
              </a:tr>
              <a:tr h="556249">
                <a:tc>
                  <a:txBody>
                    <a:bodyPr/>
                    <a:lstStyle/>
                    <a:p>
                      <a:pPr defTabSz="914400">
                        <a:tabLst>
                          <a:tab pos="1181100" algn="l"/>
                        </a:tabLst>
                        <a:defRPr sz="1800"/>
                      </a:pPr>
                      <a:r>
                        <a:rPr spc="-16" sz="1600">
                          <a:latin typeface="+mn-lt"/>
                          <a:ea typeface="+mn-ea"/>
                          <a:cs typeface="+mn-cs"/>
                          <a:sym typeface="NanumSquareR"/>
                        </a:rPr>
                        <a:t>김유나</a:t>
                      </a:r>
                    </a:p>
                  </a:txBody>
                  <a:tcPr marL="50800" marR="50800" marT="50800" marB="50800" anchor="ctr" anchorCtr="0" horzOverflow="overflow">
                    <a:lnL w="12700">
                      <a:miter lim="400000"/>
                    </a:lnL>
                  </a:tcPr>
                </a:tc>
                <a:tc>
                  <a:txBody>
                    <a:bodyPr/>
                    <a:lstStyle/>
                    <a:p>
                      <a:pPr defTabSz="914400">
                        <a:tabLst>
                          <a:tab pos="1181100" algn="l"/>
                        </a:tabLst>
                        <a:defRPr sz="1800"/>
                      </a:pPr>
                      <a:r>
                        <a:rPr spc="-16" sz="1600">
                          <a:latin typeface="+mn-lt"/>
                          <a:ea typeface="+mn-ea"/>
                          <a:cs typeface="+mn-cs"/>
                          <a:sym typeface="NanumSquareR"/>
                        </a:rPr>
                        <a:t>전처리, 시각화, PPT</a:t>
                      </a:r>
                    </a:p>
                  </a:txBody>
                  <a:tcPr marL="50800" marR="50800" marT="50800" marB="50800" anchor="ctr" anchorCtr="0" horzOverflow="overflow">
                    <a:lnR w="12700">
                      <a:miter lim="400000"/>
                    </a:lnR>
                  </a:tcPr>
                </a:tc>
              </a:tr>
              <a:tr h="556249">
                <a:tc>
                  <a:txBody>
                    <a:bodyPr/>
                    <a:lstStyle/>
                    <a:p>
                      <a:pPr defTabSz="914400">
                        <a:tabLst>
                          <a:tab pos="1181100" algn="l"/>
                        </a:tabLst>
                        <a:defRPr sz="1800"/>
                      </a:pPr>
                      <a:r>
                        <a:rPr spc="-16" sz="1600">
                          <a:latin typeface="+mn-lt"/>
                          <a:ea typeface="+mn-ea"/>
                          <a:cs typeface="+mn-cs"/>
                          <a:sym typeface="NanumSquareR"/>
                        </a:rPr>
                        <a:t>맹재영</a:t>
                      </a:r>
                    </a:p>
                  </a:txBody>
                  <a:tcPr marL="50800" marR="50800" marT="50800" marB="50800" anchor="ctr" anchorCtr="0" horzOverflow="overflow">
                    <a:lnL w="12700">
                      <a:miter lim="400000"/>
                    </a:lnL>
                  </a:tcPr>
                </a:tc>
                <a:tc>
                  <a:txBody>
                    <a:bodyPr/>
                    <a:lstStyle/>
                    <a:p>
                      <a:pPr defTabSz="914400">
                        <a:tabLst>
                          <a:tab pos="1181100" algn="l"/>
                        </a:tabLst>
                        <a:defRPr sz="1800"/>
                      </a:pPr>
                      <a:r>
                        <a:rPr spc="-16" sz="1600">
                          <a:latin typeface="+mn-lt"/>
                          <a:ea typeface="+mn-ea"/>
                          <a:cs typeface="+mn-cs"/>
                          <a:sym typeface="NanumSquareR"/>
                        </a:rPr>
                        <a:t>전처리, 시각화, 분석</a:t>
                      </a:r>
                    </a:p>
                  </a:txBody>
                  <a:tcPr marL="50800" marR="50800" marT="50800" marB="50800" anchor="ctr" anchorCtr="0" horzOverflow="overflow">
                    <a:lnR w="12700">
                      <a:miter lim="400000"/>
                    </a:lnR>
                  </a:tcPr>
                </a:tc>
              </a:tr>
              <a:tr h="556249">
                <a:tc>
                  <a:txBody>
                    <a:bodyPr/>
                    <a:lstStyle/>
                    <a:p>
                      <a:pPr defTabSz="914400">
                        <a:tabLst>
                          <a:tab pos="1181100" algn="l"/>
                        </a:tabLst>
                        <a:defRPr sz="1800"/>
                      </a:pPr>
                      <a:r>
                        <a:rPr spc="-16" sz="1600">
                          <a:latin typeface="+mn-lt"/>
                          <a:ea typeface="+mn-ea"/>
                          <a:cs typeface="+mn-cs"/>
                          <a:sym typeface="NanumSquareR"/>
                        </a:rPr>
                        <a:t>조소진</a:t>
                      </a:r>
                    </a:p>
                  </a:txBody>
                  <a:tcPr marL="50800" marR="50800" marT="50800" marB="50800" anchor="ctr" anchorCtr="0" horzOverflow="overflow">
                    <a:lnL w="12700">
                      <a:miter lim="400000"/>
                    </a:lnL>
                    <a:lnB w="12700">
                      <a:miter lim="400000"/>
                    </a:lnB>
                  </a:tcPr>
                </a:tc>
                <a:tc>
                  <a:txBody>
                    <a:bodyPr/>
                    <a:lstStyle/>
                    <a:p>
                      <a:pPr defTabSz="914400">
                        <a:tabLst>
                          <a:tab pos="1181100" algn="l"/>
                        </a:tabLst>
                        <a:defRPr sz="1800"/>
                      </a:pPr>
                      <a:r>
                        <a:rPr spc="-16" sz="1600">
                          <a:latin typeface="+mn-lt"/>
                          <a:ea typeface="+mn-ea"/>
                          <a:cs typeface="+mn-cs"/>
                          <a:sym typeface="NanumSquareR"/>
                        </a:rPr>
                        <a:t>전처리, 시각화, 분석</a:t>
                      </a:r>
                    </a:p>
                  </a:txBody>
                  <a:tcPr marL="50800" marR="50800" marT="50800" marB="50800" anchor="ctr" anchorCtr="0" horzOverflow="overflow">
                    <a:lnR w="12700">
                      <a:miter lim="400000"/>
                    </a:lnR>
                    <a:lnB w="12700">
                      <a:miter lim="400000"/>
                    </a:lnB>
                  </a:tcPr>
                </a:tc>
              </a:tr>
            </a:tbl>
          </a:graphicData>
        </a:graphic>
      </p:graphicFrame>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34"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35"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236"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237"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238"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239"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graphicFrame>
        <p:nvGraphicFramePr>
          <p:cNvPr id="240" name="표"/>
          <p:cNvGraphicFramePr/>
          <p:nvPr/>
        </p:nvGraphicFramePr>
        <p:xfrm>
          <a:off x="1543801" y="2855248"/>
          <a:ext cx="9917198" cy="405911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33073"/>
                <a:gridCol w="2096505"/>
                <a:gridCol w="3090651"/>
                <a:gridCol w="2896968"/>
              </a:tblGrid>
              <a:tr h="396686">
                <a:tc>
                  <a:txBody>
                    <a:bodyPr/>
                    <a:lstStyle/>
                    <a:p>
                      <a:pPr defTabSz="914400">
                        <a:defRPr sz="1800"/>
                      </a:pPr>
                      <a:r>
                        <a:rPr b="1" spc="-16" sz="1600">
                          <a:latin typeface="NanumSquareB"/>
                          <a:ea typeface="NanumSquareB"/>
                          <a:cs typeface="NanumSquareB"/>
                          <a:sym typeface="NanumSquareB"/>
                        </a:rPr>
                        <a:t>구분</a:t>
                      </a:r>
                    </a:p>
                  </a:txBody>
                  <a:tcPr marL="0" marR="0" marT="0" marB="0" anchor="ctr" anchorCtr="0" horzOverflow="overflow">
                    <a:lnL w="12700">
                      <a:miter lim="400000"/>
                    </a:lnL>
                    <a:lnR w="12700">
                      <a:miter lim="400000"/>
                    </a:lnR>
                    <a:lnT w="12700">
                      <a:miter lim="400000"/>
                    </a:lnT>
                    <a:lnB w="12700">
                      <a:miter lim="400000"/>
                    </a:lnB>
                    <a:solidFill>
                      <a:srgbClr val="FCB7B6"/>
                    </a:solidFill>
                  </a:tcPr>
                </a:tc>
                <a:tc>
                  <a:txBody>
                    <a:bodyPr/>
                    <a:lstStyle/>
                    <a:p>
                      <a:pPr defTabSz="914400">
                        <a:defRPr sz="1800"/>
                      </a:pPr>
                      <a:r>
                        <a:rPr b="1" spc="-16" sz="1600">
                          <a:latin typeface="NanumSquareB"/>
                          <a:ea typeface="NanumSquareB"/>
                          <a:cs typeface="NanumSquareB"/>
                          <a:sym typeface="NanumSquareB"/>
                        </a:rPr>
                        <a:t>기간</a:t>
                      </a:r>
                    </a:p>
                  </a:txBody>
                  <a:tcPr marL="0" marR="0" marT="0" marB="0" anchor="ctr" anchorCtr="0" horzOverflow="overflow">
                    <a:lnL w="12700">
                      <a:miter lim="400000"/>
                    </a:lnL>
                    <a:lnR w="12700">
                      <a:miter lim="400000"/>
                    </a:lnR>
                    <a:lnT w="12700">
                      <a:miter lim="400000"/>
                    </a:lnT>
                    <a:lnB w="12700">
                      <a:miter lim="400000"/>
                    </a:lnB>
                    <a:solidFill>
                      <a:srgbClr val="FCB7B6"/>
                    </a:solidFill>
                  </a:tcPr>
                </a:tc>
                <a:tc>
                  <a:txBody>
                    <a:bodyPr/>
                    <a:lstStyle/>
                    <a:p>
                      <a:pPr defTabSz="914400">
                        <a:defRPr sz="1800"/>
                      </a:pPr>
                      <a:r>
                        <a:rPr b="1" spc="-16" sz="1600">
                          <a:latin typeface="NanumSquareB"/>
                          <a:ea typeface="NanumSquareB"/>
                          <a:cs typeface="NanumSquareB"/>
                          <a:sym typeface="NanumSquareB"/>
                        </a:rPr>
                        <a:t>활동</a:t>
                      </a:r>
                    </a:p>
                  </a:txBody>
                  <a:tcPr marL="0" marR="0" marT="0" marB="0" anchor="ctr" anchorCtr="0" horzOverflow="overflow">
                    <a:lnL w="12700">
                      <a:miter lim="400000"/>
                    </a:lnL>
                    <a:lnR w="12700">
                      <a:miter lim="400000"/>
                    </a:lnR>
                    <a:lnT w="12700">
                      <a:miter lim="400000"/>
                    </a:lnT>
                    <a:lnB w="12700">
                      <a:miter lim="400000"/>
                    </a:lnB>
                    <a:solidFill>
                      <a:srgbClr val="FCB7B6"/>
                    </a:solidFill>
                  </a:tcPr>
                </a:tc>
                <a:tc>
                  <a:txBody>
                    <a:bodyPr/>
                    <a:lstStyle/>
                    <a:p>
                      <a:pPr defTabSz="914400">
                        <a:defRPr sz="1800"/>
                      </a:pPr>
                      <a:r>
                        <a:rPr b="1" spc="-16" sz="1600">
                          <a:latin typeface="NanumSquareB"/>
                          <a:ea typeface="NanumSquareB"/>
                          <a:cs typeface="NanumSquareB"/>
                          <a:sym typeface="NanumSquareB"/>
                        </a:rPr>
                        <a:t>도구</a:t>
                      </a:r>
                    </a:p>
                  </a:txBody>
                  <a:tcPr marL="0" marR="0" marT="0" marB="0" anchor="ctr" anchorCtr="0" horzOverflow="overflow">
                    <a:lnL w="12700">
                      <a:miter lim="400000"/>
                    </a:lnL>
                    <a:lnR w="12700">
                      <a:miter lim="400000"/>
                    </a:lnR>
                    <a:lnT w="12700">
                      <a:miter lim="400000"/>
                    </a:lnT>
                    <a:lnB w="12700">
                      <a:miter lim="400000"/>
                    </a:lnB>
                    <a:solidFill>
                      <a:srgbClr val="FCB7B6"/>
                    </a:solidFill>
                  </a:tcPr>
                </a:tc>
              </a:tr>
              <a:tr h="533236">
                <a:tc rowSpan="2">
                  <a:txBody>
                    <a:bodyPr/>
                    <a:lstStyle/>
                    <a:p>
                      <a:pPr defTabSz="914400">
                        <a:defRPr sz="1800"/>
                      </a:pPr>
                      <a:r>
                        <a:rPr spc="-16" sz="1600">
                          <a:latin typeface="+mn-lt"/>
                          <a:ea typeface="+mn-ea"/>
                          <a:cs typeface="+mn-cs"/>
                          <a:sym typeface="NanumSquareR"/>
                        </a:rPr>
                        <a:t>사전 기획</a:t>
                      </a:r>
                    </a:p>
                  </a:txBody>
                  <a:tcPr marL="0" marR="0" marT="0" marB="0" anchor="ctr" anchorCtr="0" horzOverflow="overflow">
                    <a:lnL w="12700">
                      <a:miter lim="400000"/>
                    </a:lnL>
                    <a:lnR w="12700">
                      <a:solidFill>
                        <a:srgbClr val="5E5E5E"/>
                      </a:solidFill>
                      <a:miter lim="400000"/>
                    </a:lnR>
                    <a:lnT w="12700">
                      <a:miter lim="400000"/>
                    </a:lnT>
                    <a:lnB w="12700">
                      <a:solidFill>
                        <a:srgbClr val="5E5E5E"/>
                      </a:solidFill>
                      <a:miter lim="400000"/>
                    </a:lnB>
                  </a:tcPr>
                </a:tc>
                <a:tc>
                  <a:txBody>
                    <a:bodyPr/>
                    <a:lstStyle/>
                    <a:p>
                      <a:pPr defTabSz="914400">
                        <a:lnSpc>
                          <a:spcPct val="150000"/>
                        </a:lnSpc>
                        <a:defRPr sz="1800"/>
                      </a:pPr>
                      <a:r>
                        <a:rPr sz="1600">
                          <a:latin typeface="+mn-lt"/>
                          <a:ea typeface="+mn-ea"/>
                          <a:cs typeface="+mn-cs"/>
                          <a:sym typeface="NanumSquareR"/>
                        </a:rPr>
                        <a:t>8/05(목) - 8/09(월)</a:t>
                      </a:r>
                    </a:p>
                  </a:txBody>
                  <a:tcPr marL="0" marR="0" marT="0" marB="0" anchor="ctr" anchorCtr="0" horzOverflow="overflow">
                    <a:lnL w="12700">
                      <a:solidFill>
                        <a:srgbClr val="5E5E5E"/>
                      </a:solidFill>
                      <a:miter lim="400000"/>
                    </a:lnL>
                    <a:lnR w="12700">
                      <a:solidFill>
                        <a:srgbClr val="5E5E5E"/>
                      </a:solidFill>
                      <a:miter lim="400000"/>
                    </a:lnR>
                    <a:lnT w="12700">
                      <a:miter lim="400000"/>
                    </a:lnT>
                    <a:lnB w="12700">
                      <a:solidFill>
                        <a:srgbClr val="5E5E5E"/>
                      </a:solidFill>
                      <a:miter lim="400000"/>
                    </a:lnB>
                  </a:tcPr>
                </a:tc>
                <a:tc>
                  <a:txBody>
                    <a:bodyPr/>
                    <a:lstStyle/>
                    <a:p>
                      <a:pPr defTabSz="914400">
                        <a:defRPr sz="1800"/>
                      </a:pPr>
                      <a:r>
                        <a:rPr spc="-16" sz="1600">
                          <a:latin typeface="+mn-lt"/>
                          <a:ea typeface="+mn-ea"/>
                          <a:cs typeface="+mn-cs"/>
                          <a:sym typeface="NanumSquareR"/>
                        </a:rPr>
                        <a:t>프로젝트 기획 및 주제 선정</a:t>
                      </a:r>
                    </a:p>
                  </a:txBody>
                  <a:tcPr marL="0" marR="0" marT="0" marB="0" anchor="ctr" anchorCtr="0" horzOverflow="overflow">
                    <a:lnL w="12700">
                      <a:solidFill>
                        <a:srgbClr val="5E5E5E"/>
                      </a:solidFill>
                      <a:miter lim="400000"/>
                    </a:lnL>
                    <a:lnR w="12700">
                      <a:solidFill>
                        <a:srgbClr val="5E5E5E"/>
                      </a:solidFill>
                      <a:miter lim="400000"/>
                    </a:lnR>
                    <a:lnT w="12700">
                      <a:miter lim="400000"/>
                    </a:lnT>
                    <a:lnB w="12700">
                      <a:solidFill>
                        <a:srgbClr val="5E5E5E"/>
                      </a:solidFill>
                      <a:miter lim="400000"/>
                    </a:lnB>
                  </a:tcPr>
                </a:tc>
                <a:tc>
                  <a:txBody>
                    <a:bodyPr/>
                    <a:lstStyle/>
                    <a:p>
                      <a:pPr defTabSz="914400">
                        <a:defRPr spc="-16" sz="1600">
                          <a:latin typeface="+mn-lt"/>
                          <a:ea typeface="+mn-ea"/>
                          <a:cs typeface="+mn-cs"/>
                          <a:sym typeface="NanumSquareR"/>
                        </a:defRPr>
                      </a:pPr>
                    </a:p>
                  </a:txBody>
                  <a:tcPr marL="0" marR="0" marT="0" marB="0" anchor="ctr" anchorCtr="0" horzOverflow="overflow">
                    <a:lnL w="12700">
                      <a:solidFill>
                        <a:srgbClr val="5E5E5E"/>
                      </a:solidFill>
                      <a:miter lim="400000"/>
                    </a:lnL>
                    <a:lnR w="12700">
                      <a:miter lim="400000"/>
                    </a:lnR>
                    <a:lnT w="12700">
                      <a:miter lim="400000"/>
                    </a:lnT>
                    <a:lnB w="12700">
                      <a:solidFill>
                        <a:srgbClr val="5E5E5E"/>
                      </a:solidFill>
                      <a:miter lim="400000"/>
                    </a:lnB>
                  </a:tcPr>
                </a:tc>
              </a:tr>
              <a:tr h="607849">
                <a:tc vMerge="1">
                  <a:tcPr/>
                </a:tc>
                <a:tc>
                  <a:txBody>
                    <a:bodyPr/>
                    <a:lstStyle/>
                    <a:p>
                      <a:pPr defTabSz="914400">
                        <a:defRPr sz="1800"/>
                      </a:pPr>
                      <a:r>
                        <a:rPr spc="-16" sz="1600">
                          <a:latin typeface="+mn-lt"/>
                          <a:ea typeface="+mn-ea"/>
                          <a:cs typeface="+mn-cs"/>
                          <a:sym typeface="NanumSquareR"/>
                        </a:rPr>
                        <a:t>8/10(화)</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defRPr sz="1800"/>
                      </a:pPr>
                      <a:r>
                        <a:rPr spc="-16" sz="1600">
                          <a:latin typeface="+mn-lt"/>
                          <a:ea typeface="+mn-ea"/>
                          <a:cs typeface="+mn-cs"/>
                          <a:sym typeface="NanumSquareR"/>
                        </a:rPr>
                        <a:t>프로젝트 주제 및 아이디어 발표</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defRPr sz="1800"/>
                      </a:pPr>
                      <a:r>
                        <a:rPr spc="-16" sz="1600">
                          <a:latin typeface="+mn-lt"/>
                          <a:ea typeface="+mn-ea"/>
                          <a:cs typeface="+mn-cs"/>
                          <a:sym typeface="NanumSquareR"/>
                        </a:rPr>
                        <a:t>PowerPoint</a:t>
                      </a:r>
                    </a:p>
                  </a:txBody>
                  <a:tcPr marL="0" marR="0" marT="0" marB="0" anchor="ctr" anchorCtr="0" horzOverflow="overflow">
                    <a:lnL w="12700">
                      <a:solidFill>
                        <a:srgbClr val="5E5E5E"/>
                      </a:solidFill>
                      <a:miter lim="400000"/>
                    </a:lnL>
                    <a:lnR w="12700">
                      <a:miter lim="400000"/>
                    </a:lnR>
                    <a:lnT w="12700">
                      <a:solidFill>
                        <a:srgbClr val="5E5E5E"/>
                      </a:solidFill>
                      <a:miter lim="400000"/>
                    </a:lnT>
                    <a:lnB w="12700">
                      <a:solidFill>
                        <a:srgbClr val="5E5E5E"/>
                      </a:solidFill>
                      <a:miter lim="400000"/>
                    </a:lnB>
                  </a:tcPr>
                </a:tc>
              </a:tr>
              <a:tr h="637149">
                <a:tc rowSpan="2">
                  <a:txBody>
                    <a:bodyPr/>
                    <a:lstStyle/>
                    <a:p>
                      <a:pPr defTabSz="914400">
                        <a:defRPr sz="1800"/>
                      </a:pPr>
                      <a:r>
                        <a:rPr spc="-16" sz="1600">
                          <a:latin typeface="+mn-lt"/>
                          <a:ea typeface="+mn-ea"/>
                          <a:cs typeface="+mn-cs"/>
                          <a:sym typeface="NanumSquareR"/>
                        </a:rPr>
                        <a:t>분석</a:t>
                      </a:r>
                    </a:p>
                  </a:txBody>
                  <a:tcPr marL="0" marR="0" marT="0" marB="0" anchor="ctr" anchorCtr="0" horzOverflow="overflow">
                    <a:lnL w="12700">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lnSpc>
                          <a:spcPct val="150000"/>
                        </a:lnSpc>
                        <a:defRPr sz="1800"/>
                      </a:pPr>
                      <a:r>
                        <a:rPr sz="1600">
                          <a:latin typeface="+mn-lt"/>
                          <a:ea typeface="+mn-ea"/>
                          <a:cs typeface="+mn-cs"/>
                          <a:sym typeface="NanumSquareR"/>
                        </a:rPr>
                        <a:t>8/11(수) - 8/17(화)</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defRPr sz="1800"/>
                      </a:pPr>
                      <a:r>
                        <a:rPr spc="-16" sz="1600">
                          <a:latin typeface="+mn-lt"/>
                          <a:ea typeface="+mn-ea"/>
                          <a:cs typeface="+mn-cs"/>
                          <a:sym typeface="NanumSquareR"/>
                        </a:rPr>
                        <a:t>데이터 수집 및 전처리</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defRPr sz="1800"/>
                      </a:pPr>
                      <a:r>
                        <a:rPr spc="-16" sz="1600">
                          <a:latin typeface="+mn-lt"/>
                          <a:ea typeface="+mn-ea"/>
                          <a:cs typeface="+mn-cs"/>
                          <a:sym typeface="NanumSquareR"/>
                        </a:rPr>
                        <a:t>Pandas, NumPy, bs4, 크롤링</a:t>
                      </a:r>
                    </a:p>
                  </a:txBody>
                  <a:tcPr marL="0" marR="0" marT="0" marB="0" anchor="ctr" anchorCtr="0" horzOverflow="overflow">
                    <a:lnL w="12700">
                      <a:solidFill>
                        <a:srgbClr val="5E5E5E"/>
                      </a:solidFill>
                      <a:miter lim="400000"/>
                    </a:lnL>
                    <a:lnR w="12700">
                      <a:miter lim="400000"/>
                    </a:lnR>
                    <a:lnT w="12700">
                      <a:solidFill>
                        <a:srgbClr val="5E5E5E"/>
                      </a:solidFill>
                      <a:miter lim="400000"/>
                    </a:lnT>
                    <a:lnB w="12700">
                      <a:solidFill>
                        <a:srgbClr val="5E5E5E"/>
                      </a:solidFill>
                      <a:miter lim="400000"/>
                    </a:lnB>
                  </a:tcPr>
                </a:tc>
              </a:tr>
              <a:tr h="643169">
                <a:tc vMerge="1">
                  <a:tcPr/>
                </a:tc>
                <a:tc>
                  <a:txBody>
                    <a:bodyPr/>
                    <a:lstStyle/>
                    <a:p>
                      <a:pPr defTabSz="914400">
                        <a:lnSpc>
                          <a:spcPct val="150000"/>
                        </a:lnSpc>
                        <a:defRPr sz="1800"/>
                      </a:pPr>
                      <a:r>
                        <a:rPr sz="1600">
                          <a:latin typeface="+mn-lt"/>
                          <a:ea typeface="+mn-ea"/>
                          <a:cs typeface="+mn-cs"/>
                          <a:sym typeface="NanumSquareR"/>
                        </a:rPr>
                        <a:t>8/18(수) - 8/20(금)</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defRPr sz="1800"/>
                      </a:pPr>
                      <a:r>
                        <a:rPr spc="-16" sz="1600">
                          <a:latin typeface="+mn-lt"/>
                          <a:ea typeface="+mn-ea"/>
                          <a:cs typeface="+mn-cs"/>
                          <a:sym typeface="NanumSquareR"/>
                        </a:rPr>
                        <a:t>데이터 시각화 및 분석</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defRPr sz="1800"/>
                      </a:pPr>
                      <a:r>
                        <a:rPr spc="-16" sz="1600">
                          <a:latin typeface="+mn-lt"/>
                          <a:ea typeface="+mn-ea"/>
                          <a:cs typeface="+mn-cs"/>
                          <a:sym typeface="NanumSquareR"/>
                        </a:rPr>
                        <a:t>Matplotlib, Seaborn, FOLIUM</a:t>
                      </a:r>
                    </a:p>
                  </a:txBody>
                  <a:tcPr marL="0" marR="0" marT="0" marB="0" anchor="ctr" anchorCtr="0" horzOverflow="overflow">
                    <a:lnL w="12700">
                      <a:solidFill>
                        <a:srgbClr val="5E5E5E"/>
                      </a:solidFill>
                      <a:miter lim="400000"/>
                    </a:lnL>
                    <a:lnR w="12700">
                      <a:miter lim="400000"/>
                    </a:lnR>
                    <a:lnT w="12700">
                      <a:solidFill>
                        <a:srgbClr val="5E5E5E"/>
                      </a:solidFill>
                      <a:miter lim="400000"/>
                    </a:lnT>
                    <a:lnB w="12700">
                      <a:solidFill>
                        <a:srgbClr val="5E5E5E"/>
                      </a:solidFill>
                      <a:miter lim="400000"/>
                    </a:lnB>
                  </a:tcPr>
                </a:tc>
              </a:tr>
              <a:tr h="622597">
                <a:tc>
                  <a:txBody>
                    <a:bodyPr/>
                    <a:lstStyle/>
                    <a:p>
                      <a:pPr defTabSz="914400">
                        <a:defRPr sz="1800"/>
                      </a:pPr>
                      <a:r>
                        <a:rPr spc="-16" sz="1600">
                          <a:latin typeface="+mn-lt"/>
                          <a:ea typeface="+mn-ea"/>
                          <a:cs typeface="+mn-cs"/>
                          <a:sym typeface="NanumSquareR"/>
                        </a:rPr>
                        <a:t>프로젝트 준비</a:t>
                      </a:r>
                    </a:p>
                  </a:txBody>
                  <a:tcPr marL="0" marR="0" marT="0" marB="0" anchor="ctr" anchorCtr="0" horzOverflow="overflow">
                    <a:lnL w="12700">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lnSpc>
                          <a:spcPct val="150000"/>
                        </a:lnSpc>
                        <a:defRPr sz="1800"/>
                      </a:pPr>
                      <a:r>
                        <a:rPr sz="1600">
                          <a:latin typeface="+mn-lt"/>
                          <a:ea typeface="+mn-ea"/>
                          <a:cs typeface="+mn-cs"/>
                          <a:sym typeface="NanumSquareR"/>
                        </a:rPr>
                        <a:t>8/21(토) - 8/23(월)</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defRPr sz="1800"/>
                      </a:pPr>
                      <a:r>
                        <a:rPr spc="-16" sz="1600">
                          <a:latin typeface="+mn-lt"/>
                          <a:ea typeface="+mn-ea"/>
                          <a:cs typeface="+mn-cs"/>
                          <a:sym typeface="NanumSquareR"/>
                        </a:rPr>
                        <a:t>PPT 및 스크립트 준비</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solidFill>
                        <a:srgbClr val="5E5E5E"/>
                      </a:solidFill>
                      <a:miter lim="400000"/>
                    </a:lnB>
                  </a:tcPr>
                </a:tc>
                <a:tc>
                  <a:txBody>
                    <a:bodyPr/>
                    <a:lstStyle/>
                    <a:p>
                      <a:pPr defTabSz="914400">
                        <a:defRPr sz="1800"/>
                      </a:pPr>
                      <a:r>
                        <a:rPr spc="-16" sz="1600">
                          <a:latin typeface="+mn-lt"/>
                          <a:ea typeface="+mn-ea"/>
                          <a:cs typeface="+mn-cs"/>
                          <a:sym typeface="NanumSquareR"/>
                        </a:rPr>
                        <a:t>PowerPoint</a:t>
                      </a:r>
                    </a:p>
                  </a:txBody>
                  <a:tcPr marL="0" marR="0" marT="0" marB="0" anchor="ctr" anchorCtr="0" horzOverflow="overflow">
                    <a:lnL w="12700">
                      <a:solidFill>
                        <a:srgbClr val="5E5E5E"/>
                      </a:solidFill>
                      <a:miter lim="400000"/>
                    </a:lnL>
                    <a:lnR w="12700">
                      <a:miter lim="400000"/>
                    </a:lnR>
                    <a:lnT w="12700">
                      <a:solidFill>
                        <a:srgbClr val="5E5E5E"/>
                      </a:solidFill>
                      <a:miter lim="400000"/>
                    </a:lnT>
                    <a:lnB w="12700">
                      <a:solidFill>
                        <a:srgbClr val="5E5E5E"/>
                      </a:solidFill>
                      <a:miter lim="400000"/>
                    </a:lnB>
                  </a:tcPr>
                </a:tc>
              </a:tr>
              <a:tr h="618432">
                <a:tc>
                  <a:txBody>
                    <a:bodyPr/>
                    <a:lstStyle/>
                    <a:p>
                      <a:pPr defTabSz="914400">
                        <a:defRPr sz="1800"/>
                      </a:pPr>
                      <a:r>
                        <a:rPr spc="-16" sz="1600">
                          <a:latin typeface="+mn-lt"/>
                          <a:ea typeface="+mn-ea"/>
                          <a:cs typeface="+mn-cs"/>
                          <a:sym typeface="NanumSquareR"/>
                        </a:rPr>
                        <a:t>프로젝트 발표</a:t>
                      </a:r>
                    </a:p>
                  </a:txBody>
                  <a:tcPr marL="0" marR="0" marT="0" marB="0" anchor="ctr" anchorCtr="0" horzOverflow="overflow">
                    <a:lnL w="12700">
                      <a:miter lim="400000"/>
                    </a:lnL>
                    <a:lnR w="12700">
                      <a:solidFill>
                        <a:srgbClr val="5E5E5E"/>
                      </a:solidFill>
                      <a:miter lim="400000"/>
                    </a:lnR>
                    <a:lnT w="12700">
                      <a:solidFill>
                        <a:srgbClr val="5E5E5E"/>
                      </a:solidFill>
                      <a:miter lim="400000"/>
                    </a:lnT>
                    <a:lnB w="12700">
                      <a:miter lim="400000"/>
                    </a:lnB>
                  </a:tcPr>
                </a:tc>
                <a:tc>
                  <a:txBody>
                    <a:bodyPr/>
                    <a:lstStyle/>
                    <a:p>
                      <a:pPr defTabSz="914400">
                        <a:lnSpc>
                          <a:spcPct val="150000"/>
                        </a:lnSpc>
                        <a:defRPr sz="1800"/>
                      </a:pPr>
                      <a:r>
                        <a:rPr sz="1600">
                          <a:latin typeface="+mn-lt"/>
                          <a:ea typeface="+mn-ea"/>
                          <a:cs typeface="+mn-cs"/>
                          <a:sym typeface="NanumSquareR"/>
                        </a:rPr>
                        <a:t>8/24(화)</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miter lim="400000"/>
                    </a:lnB>
                  </a:tcPr>
                </a:tc>
                <a:tc>
                  <a:txBody>
                    <a:bodyPr/>
                    <a:lstStyle/>
                    <a:p>
                      <a:pPr defTabSz="914400">
                        <a:defRPr sz="1800"/>
                      </a:pPr>
                      <a:r>
                        <a:rPr spc="-16" sz="1600">
                          <a:latin typeface="+mn-lt"/>
                          <a:ea typeface="+mn-ea"/>
                          <a:cs typeface="+mn-cs"/>
                          <a:sym typeface="NanumSquareR"/>
                        </a:rPr>
                        <a:t>PPT 발표</a:t>
                      </a:r>
                    </a:p>
                  </a:txBody>
                  <a:tcPr marL="0" marR="0" marT="0" marB="0" anchor="ctr" anchorCtr="0" horzOverflow="overflow">
                    <a:lnL w="12700">
                      <a:solidFill>
                        <a:srgbClr val="5E5E5E"/>
                      </a:solidFill>
                      <a:miter lim="400000"/>
                    </a:lnL>
                    <a:lnR w="12700">
                      <a:solidFill>
                        <a:srgbClr val="5E5E5E"/>
                      </a:solidFill>
                      <a:miter lim="400000"/>
                    </a:lnR>
                    <a:lnT w="12700">
                      <a:solidFill>
                        <a:srgbClr val="5E5E5E"/>
                      </a:solidFill>
                      <a:miter lim="400000"/>
                    </a:lnT>
                    <a:lnB w="12700">
                      <a:miter lim="400000"/>
                    </a:lnB>
                  </a:tcPr>
                </a:tc>
                <a:tc>
                  <a:txBody>
                    <a:bodyPr/>
                    <a:lstStyle/>
                    <a:p>
                      <a:pPr defTabSz="914400">
                        <a:defRPr sz="1800"/>
                      </a:pPr>
                      <a:r>
                        <a:rPr spc="-16" sz="1600">
                          <a:latin typeface="+mn-lt"/>
                          <a:ea typeface="+mn-ea"/>
                          <a:cs typeface="+mn-cs"/>
                          <a:sym typeface="NanumSquareR"/>
                        </a:rPr>
                        <a:t>PowerPoint</a:t>
                      </a:r>
                    </a:p>
                  </a:txBody>
                  <a:tcPr marL="0" marR="0" marT="0" marB="0" anchor="ctr" anchorCtr="0" horzOverflow="overflow">
                    <a:lnL w="12700">
                      <a:solidFill>
                        <a:srgbClr val="5E5E5E"/>
                      </a:solidFill>
                      <a:miter lim="400000"/>
                    </a:lnL>
                    <a:lnR w="12700">
                      <a:miter lim="400000"/>
                    </a:lnR>
                    <a:lnT w="12700">
                      <a:solidFill>
                        <a:srgbClr val="5E5E5E"/>
                      </a:solidFill>
                      <a:miter lim="400000"/>
                    </a:lnT>
                    <a:lnB w="12700">
                      <a:miter lim="400000"/>
                    </a:lnB>
                  </a:tcPr>
                </a:tc>
              </a:tr>
            </a:tbl>
          </a:graphicData>
        </a:graphic>
      </p:graphicFrame>
      <p:sp>
        <p:nvSpPr>
          <p:cNvPr id="241" name="03-1 work-flow"/>
          <p:cNvSpPr txBox="1"/>
          <p:nvPr/>
        </p:nvSpPr>
        <p:spPr>
          <a:xfrm>
            <a:off x="6170134" y="898062"/>
            <a:ext cx="1497240"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03-1 work-flow</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46"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47"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248"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249"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graphicFrame>
        <p:nvGraphicFramePr>
          <p:cNvPr id="250" name="표"/>
          <p:cNvGraphicFramePr/>
          <p:nvPr/>
        </p:nvGraphicFramePr>
        <p:xfrm>
          <a:off x="450559" y="1513569"/>
          <a:ext cx="12103679" cy="79082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231246"/>
                <a:gridCol w="3102321"/>
                <a:gridCol w="1336690"/>
                <a:gridCol w="5433421"/>
              </a:tblGrid>
              <a:tr h="403766">
                <a:tc>
                  <a:txBody>
                    <a:bodyPr/>
                    <a:lstStyle/>
                    <a:p>
                      <a:pPr defTabSz="914400">
                        <a:defRPr sz="1800"/>
                      </a:pPr>
                      <a:r>
                        <a:rPr b="1" spc="-48" sz="1600">
                          <a:latin typeface="NanumSquareB"/>
                          <a:ea typeface="NanumSquareB"/>
                          <a:cs typeface="NanumSquareB"/>
                          <a:sym typeface="NanumSquareB"/>
                        </a:rPr>
                        <a:t>출처</a:t>
                      </a:r>
                    </a:p>
                  </a:txBody>
                  <a:tcPr marL="0" marR="0" marT="0" marB="0" anchor="ctr" anchorCtr="0" horzOverflow="overflow">
                    <a:lnL w="12700">
                      <a:miter lim="400000"/>
                    </a:lnL>
                    <a:lnR w="12700">
                      <a:miter lim="400000"/>
                    </a:lnR>
                    <a:lnT w="12700">
                      <a:miter lim="400000"/>
                    </a:lnT>
                    <a:lnB w="12700">
                      <a:miter lim="400000"/>
                    </a:lnB>
                    <a:solidFill>
                      <a:srgbClr val="FCB7B6"/>
                    </a:solidFill>
                  </a:tcPr>
                </a:tc>
                <a:tc>
                  <a:txBody>
                    <a:bodyPr/>
                    <a:lstStyle/>
                    <a:p>
                      <a:pPr defTabSz="914400">
                        <a:defRPr sz="1800"/>
                      </a:pPr>
                      <a:r>
                        <a:rPr b="1" spc="-48" sz="1600">
                          <a:latin typeface="NanumSquareB"/>
                          <a:ea typeface="NanumSquareB"/>
                          <a:cs typeface="NanumSquareB"/>
                          <a:sym typeface="NanumSquareB"/>
                        </a:rPr>
                        <a:t>데이터 이름</a:t>
                      </a:r>
                    </a:p>
                  </a:txBody>
                  <a:tcPr marL="0" marR="0" marT="0" marB="0" anchor="ctr" anchorCtr="0" horzOverflow="overflow">
                    <a:lnL w="12700">
                      <a:miter lim="400000"/>
                    </a:lnL>
                    <a:lnR w="12700">
                      <a:miter lim="400000"/>
                    </a:lnR>
                    <a:lnT w="12700">
                      <a:miter lim="400000"/>
                    </a:lnT>
                    <a:lnB w="12700">
                      <a:miter lim="400000"/>
                    </a:lnB>
                    <a:solidFill>
                      <a:srgbClr val="FCB7B6"/>
                    </a:solidFill>
                  </a:tcPr>
                </a:tc>
                <a:tc>
                  <a:txBody>
                    <a:bodyPr/>
                    <a:lstStyle/>
                    <a:p>
                      <a:pPr defTabSz="914400">
                        <a:defRPr sz="1800"/>
                      </a:pPr>
                      <a:r>
                        <a:rPr b="1" spc="-48" sz="1600">
                          <a:latin typeface="NanumSquareB"/>
                          <a:ea typeface="NanumSquareB"/>
                          <a:cs typeface="NanumSquareB"/>
                          <a:sym typeface="NanumSquareB"/>
                        </a:rPr>
                        <a:t>제공 형태</a:t>
                      </a:r>
                    </a:p>
                  </a:txBody>
                  <a:tcPr marL="0" marR="0" marT="0" marB="0" anchor="ctr" anchorCtr="0" horzOverflow="overflow">
                    <a:lnL w="12700">
                      <a:miter lim="400000"/>
                    </a:lnL>
                    <a:lnR w="12700">
                      <a:miter lim="400000"/>
                    </a:lnR>
                    <a:lnT w="12700">
                      <a:miter lim="400000"/>
                    </a:lnT>
                    <a:lnB w="12700">
                      <a:miter lim="400000"/>
                    </a:lnB>
                    <a:solidFill>
                      <a:srgbClr val="FCB7B6"/>
                    </a:solidFill>
                  </a:tcPr>
                </a:tc>
                <a:tc>
                  <a:txBody>
                    <a:bodyPr/>
                    <a:lstStyle/>
                    <a:p>
                      <a:pPr defTabSz="914400">
                        <a:defRPr sz="1800"/>
                      </a:pPr>
                      <a:r>
                        <a:rPr b="1" spc="-48" sz="1600">
                          <a:latin typeface="NanumSquareB"/>
                          <a:ea typeface="NanumSquareB"/>
                          <a:cs typeface="NanumSquareB"/>
                          <a:sym typeface="NanumSquareB"/>
                        </a:rPr>
                        <a:t>요약</a:t>
                      </a:r>
                    </a:p>
                  </a:txBody>
                  <a:tcPr marL="0" marR="0" marT="0" marB="0" anchor="ctr" anchorCtr="0" horzOverflow="overflow">
                    <a:lnL w="12700">
                      <a:miter lim="400000"/>
                    </a:lnL>
                    <a:lnR w="12700">
                      <a:miter lim="400000"/>
                    </a:lnR>
                    <a:lnT w="12700">
                      <a:miter lim="400000"/>
                    </a:lnT>
                    <a:lnB w="12700">
                      <a:miter lim="400000"/>
                    </a:lnB>
                    <a:solidFill>
                      <a:srgbClr val="FCB7B6"/>
                    </a:solidFill>
                  </a:tcPr>
                </a:tc>
              </a:tr>
              <a:tr h="568398">
                <a:tc rowSpan="2">
                  <a:txBody>
                    <a:bodyPr/>
                    <a:lstStyle/>
                    <a:p>
                      <a:pPr defTabSz="914400">
                        <a:defRPr sz="1800"/>
                      </a:pPr>
                      <a:r>
                        <a:rPr sz="1600">
                          <a:latin typeface="+mn-lt"/>
                          <a:ea typeface="+mn-ea"/>
                          <a:cs typeface="+mn-cs"/>
                          <a:sym typeface="NanumSquareR"/>
                        </a:rPr>
                        <a:t>통계청</a:t>
                      </a:r>
                    </a:p>
                  </a:txBody>
                  <a:tcPr marL="0" marR="0" marT="0" marB="0" anchor="ctr" anchorCtr="0" horzOverflow="overflow">
                    <a:lnL w="12700">
                      <a:miter lim="400000"/>
                    </a:lnL>
                    <a:lnT w="12700">
                      <a:miter lim="400000"/>
                    </a:lnT>
                  </a:tcPr>
                </a:tc>
                <a:tc>
                  <a:txBody>
                    <a:bodyPr/>
                    <a:lstStyle/>
                    <a:p>
                      <a:pPr defTabSz="914400">
                        <a:defRPr sz="1800"/>
                      </a:pPr>
                      <a:r>
                        <a:rPr sz="1600">
                          <a:latin typeface="+mn-lt"/>
                          <a:ea typeface="+mn-ea"/>
                          <a:cs typeface="+mn-cs"/>
                          <a:sym typeface="NanumSquareR"/>
                        </a:rPr>
                        <a:t>연령별 지역별 인구수</a:t>
                      </a:r>
                    </a:p>
                  </a:txBody>
                  <a:tcPr marL="0" marR="0" marT="0" marB="0" anchor="ctr" anchorCtr="0" horzOverflow="overflow">
                    <a:lnT w="12700">
                      <a:miter lim="400000"/>
                    </a:lnT>
                  </a:tcPr>
                </a:tc>
                <a:tc>
                  <a:txBody>
                    <a:bodyPr/>
                    <a:lstStyle/>
                    <a:p>
                      <a:pPr defTabSz="914400">
                        <a:defRPr sz="1800"/>
                      </a:pPr>
                      <a:r>
                        <a:rPr sz="1600">
                          <a:latin typeface="+mn-lt"/>
                          <a:ea typeface="+mn-ea"/>
                          <a:cs typeface="+mn-cs"/>
                          <a:sym typeface="NanumSquareR"/>
                        </a:rPr>
                        <a:t>csv</a:t>
                      </a:r>
                    </a:p>
                  </a:txBody>
                  <a:tcPr marL="0" marR="0" marT="0" marB="0" anchor="ctr" anchorCtr="0" horzOverflow="overflow">
                    <a:lnT w="12700">
                      <a:miter lim="400000"/>
                    </a:lnT>
                  </a:tcPr>
                </a:tc>
                <a:tc>
                  <a:txBody>
                    <a:bodyPr/>
                    <a:lstStyle/>
                    <a:p>
                      <a:pPr defTabSz="914400">
                        <a:defRPr sz="1800"/>
                      </a:pPr>
                      <a:r>
                        <a:rPr sz="1600">
                          <a:latin typeface="+mn-lt"/>
                          <a:ea typeface="+mn-ea"/>
                          <a:cs typeface="+mn-cs"/>
                          <a:sym typeface="NanumSquareR"/>
                        </a:rPr>
                        <a:t>2019년 전국 연령별, 지역별 인구수 데이터(1838X5)</a:t>
                      </a:r>
                    </a:p>
                  </a:txBody>
                  <a:tcPr marL="0" marR="0" marT="0" marB="0" anchor="ctr" anchorCtr="0" horzOverflow="overflow">
                    <a:lnR w="12700">
                      <a:miter lim="400000"/>
                    </a:lnR>
                    <a:lnT w="12700">
                      <a:miter lim="400000"/>
                    </a:lnT>
                  </a:tcPr>
                </a:tc>
              </a:tr>
              <a:tr h="588882">
                <a:tc vMerge="1">
                  <a:tcPr/>
                </a:tc>
                <a:tc>
                  <a:txBody>
                    <a:bodyPr/>
                    <a:lstStyle/>
                    <a:p>
                      <a:pPr defTabSz="914400">
                        <a:defRPr sz="1800"/>
                      </a:pPr>
                      <a:r>
                        <a:rPr sz="1600">
                          <a:latin typeface="+mn-lt"/>
                          <a:ea typeface="+mn-ea"/>
                          <a:cs typeface="+mn-cs"/>
                          <a:sym typeface="NanumSquareR"/>
                        </a:rPr>
                        <a:t>시도별 요양기관 현황</a:t>
                      </a:r>
                    </a:p>
                  </a:txBody>
                  <a:tcPr marL="0" marR="0" marT="0" marB="0" anchor="ctr" anchorCtr="0" horzOverflow="overflow"/>
                </a:tc>
                <a:tc>
                  <a:txBody>
                    <a:bodyPr/>
                    <a:lstStyle/>
                    <a:p>
                      <a:pPr defTabSz="914400">
                        <a:defRPr sz="1800"/>
                      </a:pPr>
                      <a:r>
                        <a:rPr sz="1600">
                          <a:latin typeface="+mn-lt"/>
                          <a:ea typeface="+mn-ea"/>
                          <a:cs typeface="+mn-cs"/>
                          <a:sym typeface="NanumSquareR"/>
                        </a:rPr>
                        <a:t>csv</a:t>
                      </a:r>
                    </a:p>
                  </a:txBody>
                  <a:tcPr marL="0" marR="0" marT="0" marB="0" anchor="ctr" anchorCtr="0" horzOverflow="overflow"/>
                </a:tc>
                <a:tc>
                  <a:txBody>
                    <a:bodyPr/>
                    <a:lstStyle/>
                    <a:p>
                      <a:pPr defTabSz="914400">
                        <a:defRPr sz="1800"/>
                      </a:pPr>
                      <a:r>
                        <a:rPr sz="1600">
                          <a:latin typeface="+mn-lt"/>
                          <a:ea typeface="+mn-ea"/>
                          <a:cs typeface="+mn-cs"/>
                          <a:sym typeface="NanumSquareR"/>
                        </a:rPr>
                        <a:t>2019년 전국 시도별, 종별 요양기관 현황 데이터 (20X17)</a:t>
                      </a:r>
                    </a:p>
                  </a:txBody>
                  <a:tcPr marL="0" marR="0" marT="0" marB="0" anchor="ctr" anchorCtr="0" horzOverflow="overflow">
                    <a:lnR w="12700">
                      <a:miter lim="400000"/>
                    </a:lnR>
                  </a:tcPr>
                </a:tc>
              </a:tr>
              <a:tr h="588882">
                <a:tc rowSpan="5">
                  <a:txBody>
                    <a:bodyPr/>
                    <a:lstStyle/>
                    <a:p>
                      <a:pPr defTabSz="914400">
                        <a:defRPr sz="1800"/>
                      </a:pPr>
                      <a:r>
                        <a:rPr sz="1600">
                          <a:latin typeface="+mn-lt"/>
                          <a:ea typeface="+mn-ea"/>
                          <a:cs typeface="+mn-cs"/>
                          <a:sym typeface="NanumSquareR"/>
                        </a:rPr>
                        <a:t>교통사고분석시스템</a:t>
                      </a:r>
                    </a:p>
                  </a:txBody>
                  <a:tcPr marL="0" marR="0" marT="0" marB="0" anchor="ctr" anchorCtr="0" horzOverflow="overflow">
                    <a:lnL w="12700">
                      <a:miter lim="400000"/>
                    </a:lnL>
                  </a:tcPr>
                </a:tc>
                <a:tc>
                  <a:txBody>
                    <a:bodyPr/>
                    <a:lstStyle/>
                    <a:p>
                      <a:pPr defTabSz="914400">
                        <a:defRPr sz="1800"/>
                      </a:pPr>
                      <a:r>
                        <a:rPr sz="1600">
                          <a:latin typeface="+mn-lt"/>
                          <a:ea typeface="+mn-ea"/>
                          <a:cs typeface="+mn-cs"/>
                          <a:sym typeface="NanumSquareR"/>
                        </a:rPr>
                        <a:t>전국 연령층별 교통사고 사상자</a:t>
                      </a:r>
                    </a:p>
                  </a:txBody>
                  <a:tcPr marL="0" marR="0" marT="0" marB="0" anchor="ctr" anchorCtr="0" horzOverflow="overflow"/>
                </a:tc>
                <a:tc>
                  <a:txBody>
                    <a:bodyPr/>
                    <a:lstStyle/>
                    <a:p>
                      <a:pPr defTabSz="914400">
                        <a:defRPr sz="1800"/>
                      </a:pPr>
                      <a:r>
                        <a:rPr sz="1600">
                          <a:latin typeface="+mn-lt"/>
                          <a:ea typeface="+mn-ea"/>
                          <a:cs typeface="+mn-cs"/>
                          <a:sym typeface="NanumSquareR"/>
                        </a:rPr>
                        <a:t>xls</a:t>
                      </a:r>
                    </a:p>
                  </a:txBody>
                  <a:tcPr marL="0" marR="0" marT="0" marB="0" anchor="ctr" anchorCtr="0" horzOverflow="overflow"/>
                </a:tc>
                <a:tc>
                  <a:txBody>
                    <a:bodyPr/>
                    <a:lstStyle/>
                    <a:p>
                      <a:pPr defTabSz="914400">
                        <a:defRPr sz="1800"/>
                      </a:pPr>
                      <a:r>
                        <a:rPr sz="1600">
                          <a:latin typeface="+mn-lt"/>
                          <a:ea typeface="+mn-ea"/>
                          <a:cs typeface="+mn-cs"/>
                          <a:sym typeface="NanumSquareR"/>
                        </a:rPr>
                        <a:t>연령층별 사상자수 대비 사망자 비율(21X3)</a:t>
                      </a:r>
                    </a:p>
                  </a:txBody>
                  <a:tcPr marL="0" marR="0" marT="0" marB="0" anchor="ctr" anchorCtr="0" horzOverflow="overflow">
                    <a:lnR w="12700">
                      <a:miter lim="400000"/>
                    </a:lnR>
                  </a:tcPr>
                </a:tc>
              </a:tr>
              <a:tr h="588882">
                <a:tc vMerge="1">
                  <a:tcPr/>
                </a:tc>
                <a:tc>
                  <a:txBody>
                    <a:bodyPr/>
                    <a:lstStyle/>
                    <a:p>
                      <a:pPr defTabSz="914400">
                        <a:defRPr sz="1600">
                          <a:latin typeface="+mn-lt"/>
                          <a:ea typeface="+mn-ea"/>
                          <a:cs typeface="+mn-cs"/>
                          <a:sym typeface="NanumSquareR"/>
                        </a:defRPr>
                      </a:pPr>
                      <a:r>
                        <a:t>차대사람 전국 노인 교통사고</a:t>
                      </a:r>
                    </a:p>
                    <a:p>
                      <a:pPr defTabSz="914400">
                        <a:defRPr sz="1600">
                          <a:latin typeface="+mn-lt"/>
                          <a:ea typeface="+mn-ea"/>
                          <a:cs typeface="+mn-cs"/>
                          <a:sym typeface="NanumSquareR"/>
                        </a:defRPr>
                      </a:pPr>
                      <a:r>
                        <a:t>사망자 현황</a:t>
                      </a:r>
                    </a:p>
                  </a:txBody>
                  <a:tcPr marL="0" marR="0" marT="0" marB="0" anchor="ctr" anchorCtr="0" horzOverflow="overflow"/>
                </a:tc>
                <a:tc>
                  <a:txBody>
                    <a:bodyPr/>
                    <a:lstStyle/>
                    <a:p>
                      <a:pPr defTabSz="914400">
                        <a:defRPr sz="1800"/>
                      </a:pPr>
                      <a:r>
                        <a:rPr sz="1600">
                          <a:latin typeface="+mn-lt"/>
                          <a:ea typeface="+mn-ea"/>
                          <a:cs typeface="+mn-cs"/>
                          <a:sym typeface="NanumSquareR"/>
                        </a:rPr>
                        <a:t>xls</a:t>
                      </a:r>
                    </a:p>
                  </a:txBody>
                  <a:tcPr marL="0" marR="0" marT="0" marB="0" anchor="ctr" anchorCtr="0" horzOverflow="overflow"/>
                </a:tc>
                <a:tc>
                  <a:txBody>
                    <a:bodyPr/>
                    <a:lstStyle/>
                    <a:p>
                      <a:pPr defTabSz="914400">
                        <a:defRPr sz="1800"/>
                      </a:pPr>
                      <a:r>
                        <a:rPr sz="1600">
                          <a:latin typeface="+mn-lt"/>
                          <a:ea typeface="+mn-ea"/>
                          <a:cs typeface="+mn-cs"/>
                          <a:sym typeface="NanumSquareR"/>
                        </a:rPr>
                        <a:t>차대사람 전국 노인 교통사망 사고유형 사망자수 (39X9)</a:t>
                      </a:r>
                    </a:p>
                  </a:txBody>
                  <a:tcPr marL="0" marR="0" marT="0" marB="0" anchor="ctr" anchorCtr="0" horzOverflow="overflow">
                    <a:lnR w="12700">
                      <a:miter lim="400000"/>
                    </a:lnR>
                  </a:tcPr>
                </a:tc>
              </a:tr>
              <a:tr h="568398">
                <a:tc vMerge="1">
                  <a:tcPr/>
                </a:tc>
                <a:tc>
                  <a:txBody>
                    <a:bodyPr/>
                    <a:lstStyle/>
                    <a:p>
                      <a:pPr defTabSz="914400">
                        <a:defRPr sz="1800"/>
                      </a:pPr>
                      <a:r>
                        <a:rPr sz="1600">
                          <a:latin typeface="+mn-lt"/>
                          <a:ea typeface="+mn-ea"/>
                          <a:cs typeface="+mn-cs"/>
                          <a:sym typeface="NanumSquareR"/>
                        </a:rPr>
                        <a:t>요일별 노인교통사고</a:t>
                      </a:r>
                    </a:p>
                  </a:txBody>
                  <a:tcPr marL="0" marR="0" marT="0" marB="0" anchor="ctr" anchorCtr="0" horzOverflow="overflow"/>
                </a:tc>
                <a:tc>
                  <a:txBody>
                    <a:bodyPr/>
                    <a:lstStyle/>
                    <a:p>
                      <a:pPr defTabSz="914400">
                        <a:defRPr sz="1800"/>
                      </a:pPr>
                      <a:r>
                        <a:rPr sz="1600">
                          <a:latin typeface="+mn-lt"/>
                          <a:ea typeface="+mn-ea"/>
                          <a:cs typeface="+mn-cs"/>
                          <a:sym typeface="NanumSquareR"/>
                        </a:rPr>
                        <a:t>xls</a:t>
                      </a:r>
                    </a:p>
                  </a:txBody>
                  <a:tcPr marL="0" marR="0" marT="0" marB="0" anchor="ctr" anchorCtr="0" horzOverflow="overflow"/>
                </a:tc>
                <a:tc>
                  <a:txBody>
                    <a:bodyPr/>
                    <a:lstStyle/>
                    <a:p>
                      <a:pPr defTabSz="914400">
                        <a:defRPr sz="1800"/>
                      </a:pPr>
                      <a:r>
                        <a:rPr sz="1600">
                          <a:latin typeface="+mn-lt"/>
                          <a:ea typeface="+mn-ea"/>
                          <a:cs typeface="+mn-cs"/>
                          <a:sym typeface="NanumSquareR"/>
                        </a:rPr>
                        <a:t>2019년 전국 요일별 노인 교통사고 데이터 (56X10)</a:t>
                      </a:r>
                    </a:p>
                  </a:txBody>
                  <a:tcPr marL="0" marR="0" marT="0" marB="0" anchor="ctr" anchorCtr="0" horzOverflow="overflow">
                    <a:lnR w="12700">
                      <a:miter lim="400000"/>
                    </a:lnR>
                  </a:tcPr>
                </a:tc>
              </a:tr>
              <a:tr h="568398">
                <a:tc vMerge="1">
                  <a:tcPr/>
                </a:tc>
                <a:tc>
                  <a:txBody>
                    <a:bodyPr/>
                    <a:lstStyle/>
                    <a:p>
                      <a:pPr defTabSz="914400">
                        <a:defRPr sz="1800"/>
                      </a:pPr>
                      <a:r>
                        <a:rPr sz="1600">
                          <a:latin typeface="+mn-lt"/>
                          <a:ea typeface="+mn-ea"/>
                          <a:cs typeface="+mn-cs"/>
                          <a:sym typeface="NanumSquareR"/>
                        </a:rPr>
                        <a:t>월별 노인교통사고</a:t>
                      </a:r>
                    </a:p>
                  </a:txBody>
                  <a:tcPr marL="0" marR="0" marT="0" marB="0" anchor="ctr" anchorCtr="0" horzOverflow="overflow"/>
                </a:tc>
                <a:tc>
                  <a:txBody>
                    <a:bodyPr/>
                    <a:lstStyle/>
                    <a:p>
                      <a:pPr defTabSz="914400">
                        <a:defRPr sz="1800"/>
                      </a:pPr>
                      <a:r>
                        <a:rPr sz="1600">
                          <a:latin typeface="+mn-lt"/>
                          <a:ea typeface="+mn-ea"/>
                          <a:cs typeface="+mn-cs"/>
                          <a:sym typeface="NanumSquareR"/>
                        </a:rPr>
                        <a:t>xls</a:t>
                      </a:r>
                    </a:p>
                  </a:txBody>
                  <a:tcPr marL="0" marR="0" marT="0" marB="0" anchor="ctr" anchorCtr="0" horzOverflow="overflow"/>
                </a:tc>
                <a:tc>
                  <a:txBody>
                    <a:bodyPr/>
                    <a:lstStyle/>
                    <a:p>
                      <a:pPr defTabSz="914400">
                        <a:defRPr sz="1800"/>
                      </a:pPr>
                      <a:r>
                        <a:rPr sz="1600">
                          <a:latin typeface="+mn-lt"/>
                          <a:ea typeface="+mn-ea"/>
                          <a:cs typeface="+mn-cs"/>
                          <a:sym typeface="NanumSquareR"/>
                        </a:rPr>
                        <a:t>2019년 전국 월별 노인 교통사고 데이터 (56X15)</a:t>
                      </a:r>
                    </a:p>
                  </a:txBody>
                  <a:tcPr marL="0" marR="0" marT="0" marB="0" anchor="ctr" anchorCtr="0" horzOverflow="overflow">
                    <a:lnR w="12700">
                      <a:miter lim="400000"/>
                    </a:lnR>
                  </a:tcPr>
                </a:tc>
              </a:tr>
              <a:tr h="582423">
                <a:tc vMerge="1">
                  <a:tcPr/>
                </a:tc>
                <a:tc>
                  <a:txBody>
                    <a:bodyPr/>
                    <a:lstStyle/>
                    <a:p>
                      <a:pPr defTabSz="914400">
                        <a:defRPr sz="1800"/>
                      </a:pPr>
                      <a:r>
                        <a:rPr sz="1600">
                          <a:latin typeface="+mn-lt"/>
                          <a:ea typeface="+mn-ea"/>
                          <a:cs typeface="+mn-cs"/>
                          <a:sym typeface="NanumSquareR"/>
                        </a:rPr>
                        <a:t>시간대별 노인교통사고</a:t>
                      </a:r>
                    </a:p>
                  </a:txBody>
                  <a:tcPr marL="0" marR="0" marT="0" marB="0" anchor="ctr" anchorCtr="0" horzOverflow="overflow"/>
                </a:tc>
                <a:tc>
                  <a:txBody>
                    <a:bodyPr/>
                    <a:lstStyle/>
                    <a:p>
                      <a:pPr defTabSz="914400">
                        <a:defRPr sz="1800"/>
                      </a:pPr>
                      <a:r>
                        <a:rPr sz="1600">
                          <a:latin typeface="+mn-lt"/>
                          <a:ea typeface="+mn-ea"/>
                          <a:cs typeface="+mn-cs"/>
                          <a:sym typeface="NanumSquareR"/>
                        </a:rPr>
                        <a:t>xls</a:t>
                      </a:r>
                    </a:p>
                  </a:txBody>
                  <a:tcPr marL="0" marR="0" marT="0" marB="0" anchor="ctr" anchorCtr="0" horzOverflow="overflow"/>
                </a:tc>
                <a:tc>
                  <a:txBody>
                    <a:bodyPr/>
                    <a:lstStyle/>
                    <a:p>
                      <a:pPr defTabSz="914400">
                        <a:defRPr sz="1800"/>
                      </a:pPr>
                      <a:r>
                        <a:rPr sz="1600">
                          <a:latin typeface="+mn-lt"/>
                          <a:ea typeface="+mn-ea"/>
                          <a:cs typeface="+mn-cs"/>
                          <a:sym typeface="NanumSquareR"/>
                        </a:rPr>
                        <a:t>2019년 전국 시간대별 노인 교통사고 데이터 (56X15)</a:t>
                      </a:r>
                    </a:p>
                  </a:txBody>
                  <a:tcPr marL="0" marR="0" marT="0" marB="0" anchor="ctr" anchorCtr="0" horzOverflow="overflow">
                    <a:lnR w="12700">
                      <a:miter lim="400000"/>
                    </a:lnR>
                  </a:tcPr>
                </a:tc>
              </a:tr>
              <a:tr h="582423">
                <a:tc>
                  <a:txBody>
                    <a:bodyPr/>
                    <a:lstStyle/>
                    <a:p>
                      <a:pPr defTabSz="914400">
                        <a:defRPr sz="1800"/>
                      </a:pPr>
                      <a:r>
                        <a:rPr sz="1600">
                          <a:latin typeface="+mn-lt"/>
                          <a:ea typeface="+mn-ea"/>
                          <a:cs typeface="+mn-cs"/>
                          <a:sym typeface="NanumSquareR"/>
                        </a:rPr>
                        <a:t>충청남도 통합 복지</a:t>
                      </a:r>
                    </a:p>
                  </a:txBody>
                  <a:tcPr marL="0" marR="0" marT="0" marB="0" anchor="ctr" anchorCtr="0" horzOverflow="overflow">
                    <a:lnL w="12700">
                      <a:miter lim="400000"/>
                    </a:lnL>
                  </a:tcPr>
                </a:tc>
                <a:tc>
                  <a:txBody>
                    <a:bodyPr/>
                    <a:lstStyle/>
                    <a:p>
                      <a:pPr defTabSz="914400">
                        <a:defRPr sz="1800"/>
                      </a:pPr>
                      <a:r>
                        <a:rPr sz="1600">
                          <a:latin typeface="+mn-lt"/>
                          <a:ea typeface="+mn-ea"/>
                          <a:cs typeface="+mn-cs"/>
                          <a:sym typeface="NanumSquareR"/>
                        </a:rPr>
                        <a:t>충남응급의료기관</a:t>
                      </a:r>
                    </a:p>
                  </a:txBody>
                  <a:tcPr marL="0" marR="0" marT="0" marB="0" anchor="ctr" anchorCtr="0" horzOverflow="overflow"/>
                </a:tc>
                <a:tc>
                  <a:txBody>
                    <a:bodyPr/>
                    <a:lstStyle/>
                    <a:p>
                      <a:pPr defTabSz="914400">
                        <a:defRPr sz="1800"/>
                      </a:pPr>
                      <a:r>
                        <a:rPr sz="1600">
                          <a:latin typeface="+mn-lt"/>
                          <a:ea typeface="+mn-ea"/>
                          <a:cs typeface="+mn-cs"/>
                          <a:sym typeface="NanumSquareR"/>
                        </a:rPr>
                        <a:t>크롤링</a:t>
                      </a:r>
                    </a:p>
                  </a:txBody>
                  <a:tcPr marL="0" marR="0" marT="0" marB="0" anchor="ctr" anchorCtr="0" horzOverflow="overflow"/>
                </a:tc>
                <a:tc>
                  <a:txBody>
                    <a:bodyPr/>
                    <a:lstStyle/>
                    <a:p>
                      <a:pPr defTabSz="914400">
                        <a:defRPr sz="1800"/>
                      </a:pPr>
                      <a:r>
                        <a:rPr sz="1600">
                          <a:latin typeface="+mn-lt"/>
                          <a:ea typeface="+mn-ea"/>
                          <a:cs typeface="+mn-cs"/>
                          <a:sym typeface="NanumSquareR"/>
                        </a:rPr>
                        <a:t>충남 의료기관 현황(16x5)</a:t>
                      </a:r>
                    </a:p>
                  </a:txBody>
                  <a:tcPr marL="0" marR="0" marT="0" marB="0" anchor="ctr" anchorCtr="0" horzOverflow="overflow">
                    <a:lnR w="12700">
                      <a:miter lim="400000"/>
                    </a:lnR>
                  </a:tcPr>
                </a:tc>
              </a:tr>
              <a:tr h="582423">
                <a:tc rowSpan="3">
                  <a:txBody>
                    <a:bodyPr/>
                    <a:lstStyle/>
                    <a:p>
                      <a:pPr indent="457200" algn="l">
                        <a:defRPr>
                          <a:latin typeface="+mn-lt"/>
                          <a:ea typeface="+mn-ea"/>
                          <a:cs typeface="+mn-cs"/>
                          <a:sym typeface="NanumSquareR"/>
                        </a:defRPr>
                      </a:pPr>
                      <a:r>
                        <a:rPr sz="1600"/>
                        <a:t>공공데이터 포털</a:t>
                      </a:r>
                    </a:p>
                  </a:txBody>
                  <a:tcPr marL="0" marR="0" marT="0" marB="0" anchor="ctr" anchorCtr="0" horzOverflow="overflow">
                    <a:lnL w="12700">
                      <a:miter lim="400000"/>
                    </a:lnL>
                  </a:tcPr>
                </a:tc>
                <a:tc>
                  <a:txBody>
                    <a:bodyPr/>
                    <a:lstStyle/>
                    <a:p>
                      <a:pPr defTabSz="914400">
                        <a:defRPr sz="1800"/>
                      </a:pPr>
                      <a:r>
                        <a:rPr sz="1600">
                          <a:latin typeface="+mn-lt"/>
                          <a:ea typeface="+mn-ea"/>
                          <a:cs typeface="+mn-cs"/>
                          <a:sym typeface="NanumSquareR"/>
                        </a:rPr>
                        <a:t>전라남도 응급의료기관</a:t>
                      </a:r>
                    </a:p>
                  </a:txBody>
                  <a:tcPr marL="0" marR="0" marT="0" marB="0" anchor="ctr" anchorCtr="0" horzOverflow="overflow"/>
                </a:tc>
                <a:tc>
                  <a:txBody>
                    <a:bodyPr/>
                    <a:lstStyle/>
                    <a:p>
                      <a:pPr defTabSz="914400">
                        <a:defRPr sz="1800"/>
                      </a:pPr>
                      <a:r>
                        <a:rPr sz="1600">
                          <a:latin typeface="+mn-lt"/>
                          <a:ea typeface="+mn-ea"/>
                          <a:cs typeface="+mn-cs"/>
                          <a:sym typeface="NanumSquareR"/>
                        </a:rPr>
                        <a:t>csv</a:t>
                      </a:r>
                    </a:p>
                  </a:txBody>
                  <a:tcPr marL="0" marR="0" marT="0" marB="0" anchor="ctr" anchorCtr="0" horzOverflow="overflow"/>
                </a:tc>
                <a:tc>
                  <a:txBody>
                    <a:bodyPr/>
                    <a:lstStyle/>
                    <a:p>
                      <a:pPr defTabSz="914400">
                        <a:defRPr sz="1800"/>
                      </a:pPr>
                      <a:r>
                        <a:rPr sz="1600">
                          <a:latin typeface="+mn-lt"/>
                          <a:ea typeface="+mn-ea"/>
                          <a:cs typeface="+mn-cs"/>
                          <a:sym typeface="NanumSquareR"/>
                        </a:rPr>
                        <a:t>전라남도 응급의료기관 현황 (39x13)</a:t>
                      </a:r>
                    </a:p>
                  </a:txBody>
                  <a:tcPr marL="0" marR="0" marT="0" marB="0" anchor="ctr" anchorCtr="0" horzOverflow="overflow">
                    <a:lnR w="12700">
                      <a:miter lim="400000"/>
                    </a:lnR>
                  </a:tcPr>
                </a:tc>
              </a:tr>
              <a:tr h="582423">
                <a:tc vMerge="1">
                  <a:tcPr/>
                </a:tc>
                <a:tc>
                  <a:txBody>
                    <a:bodyPr/>
                    <a:lstStyle/>
                    <a:p>
                      <a:pPr defTabSz="914400">
                        <a:defRPr sz="1800"/>
                      </a:pPr>
                      <a:r>
                        <a:rPr sz="1600">
                          <a:latin typeface="+mn-lt"/>
                          <a:ea typeface="+mn-ea"/>
                          <a:cs typeface="+mn-cs"/>
                          <a:sym typeface="NanumSquareR"/>
                        </a:rPr>
                        <a:t>제주특별자치도 응급의료기관</a:t>
                      </a:r>
                    </a:p>
                  </a:txBody>
                  <a:tcPr marL="0" marR="0" marT="0" marB="0" anchor="ctr" anchorCtr="0" horzOverflow="overflow"/>
                </a:tc>
                <a:tc>
                  <a:txBody>
                    <a:bodyPr/>
                    <a:lstStyle/>
                    <a:p>
                      <a:pPr defTabSz="914400">
                        <a:defRPr sz="1800"/>
                      </a:pPr>
                      <a:r>
                        <a:rPr sz="1600">
                          <a:latin typeface="+mn-lt"/>
                          <a:ea typeface="+mn-ea"/>
                          <a:cs typeface="+mn-cs"/>
                          <a:sym typeface="NanumSquareR"/>
                        </a:rPr>
                        <a:t>csv</a:t>
                      </a:r>
                    </a:p>
                  </a:txBody>
                  <a:tcPr marL="0" marR="0" marT="0" marB="0" anchor="ctr" anchorCtr="0" horzOverflow="overflow"/>
                </a:tc>
                <a:tc>
                  <a:txBody>
                    <a:bodyPr/>
                    <a:lstStyle/>
                    <a:p>
                      <a:pPr defTabSz="914400">
                        <a:defRPr sz="1800"/>
                      </a:pPr>
                      <a:r>
                        <a:rPr sz="1600">
                          <a:latin typeface="+mn-lt"/>
                          <a:ea typeface="+mn-ea"/>
                          <a:cs typeface="+mn-cs"/>
                          <a:sym typeface="NanumSquareR"/>
                        </a:rPr>
                        <a:t>제주특별자치도 응급의료기관 현황 (9x5)</a:t>
                      </a:r>
                    </a:p>
                  </a:txBody>
                  <a:tcPr marL="0" marR="0" marT="0" marB="0" anchor="ctr" anchorCtr="0" horzOverflow="overflow">
                    <a:lnR w="12700">
                      <a:miter lim="400000"/>
                    </a:lnR>
                  </a:tcPr>
                </a:tc>
              </a:tr>
              <a:tr h="841893">
                <a:tc vMerge="1">
                  <a:tcPr/>
                </a:tc>
                <a:tc>
                  <a:txBody>
                    <a:bodyPr/>
                    <a:lstStyle/>
                    <a:p>
                      <a:pPr defTabSz="914400">
                        <a:defRPr sz="1600">
                          <a:latin typeface="+mn-lt"/>
                          <a:ea typeface="+mn-ea"/>
                          <a:cs typeface="+mn-cs"/>
                          <a:sym typeface="NanumSquareR"/>
                        </a:defRPr>
                      </a:pPr>
                      <a:r>
                        <a:t>도로교통공단 보행 노인 </a:t>
                      </a:r>
                    </a:p>
                    <a:p>
                      <a:pPr defTabSz="914400">
                        <a:defRPr sz="1600">
                          <a:latin typeface="+mn-lt"/>
                          <a:ea typeface="+mn-ea"/>
                          <a:cs typeface="+mn-cs"/>
                          <a:sym typeface="NanumSquareR"/>
                        </a:defRPr>
                      </a:pPr>
                      <a:r>
                        <a:t>사고다발 지역 정보 서비스 </a:t>
                      </a:r>
                    </a:p>
                  </a:txBody>
                  <a:tcPr marL="0" marR="0" marT="0" marB="0" anchor="ctr" anchorCtr="0" horzOverflow="overflow"/>
                </a:tc>
                <a:tc>
                  <a:txBody>
                    <a:bodyPr/>
                    <a:lstStyle/>
                    <a:p>
                      <a:pPr defTabSz="914400">
                        <a:defRPr sz="1800"/>
                      </a:pPr>
                      <a:r>
                        <a:rPr sz="1600">
                          <a:latin typeface="+mn-lt"/>
                          <a:ea typeface="+mn-ea"/>
                          <a:cs typeface="+mn-cs"/>
                          <a:sym typeface="NanumSquareR"/>
                        </a:rPr>
                        <a:t>API</a:t>
                      </a:r>
                    </a:p>
                  </a:txBody>
                  <a:tcPr marL="0" marR="0" marT="0" marB="0" anchor="ctr" anchorCtr="0" horzOverflow="overflow"/>
                </a:tc>
                <a:tc>
                  <a:txBody>
                    <a:bodyPr/>
                    <a:lstStyle/>
                    <a:p>
                      <a:pPr defTabSz="914400">
                        <a:defRPr sz="1600">
                          <a:latin typeface="+mn-lt"/>
                          <a:ea typeface="+mn-ea"/>
                          <a:cs typeface="+mn-cs"/>
                          <a:sym typeface="NanumSquareR"/>
                        </a:defRPr>
                      </a:pPr>
                      <a:r>
                        <a:t>충남교통사고다발지역 (20x1)</a:t>
                      </a:r>
                    </a:p>
                    <a:p>
                      <a:pPr defTabSz="914400">
                        <a:defRPr sz="1600">
                          <a:latin typeface="+mn-lt"/>
                          <a:ea typeface="+mn-ea"/>
                          <a:cs typeface="+mn-cs"/>
                          <a:sym typeface="NanumSquareR"/>
                        </a:defRPr>
                      </a:pPr>
                      <a:r>
                        <a:t>전남교통사고다발지역 (23x1)</a:t>
                      </a:r>
                    </a:p>
                    <a:p>
                      <a:pPr defTabSz="914400">
                        <a:defRPr sz="1600">
                          <a:latin typeface="+mn-lt"/>
                          <a:ea typeface="+mn-ea"/>
                          <a:cs typeface="+mn-cs"/>
                          <a:sym typeface="NanumSquareR"/>
                        </a:defRPr>
                      </a:pPr>
                      <a:r>
                        <a:t>제주교통사고다발지역 (10x1)</a:t>
                      </a:r>
                    </a:p>
                  </a:txBody>
                  <a:tcPr marL="0" marR="0" marT="0" marB="0" anchor="ctr" anchorCtr="0" horzOverflow="overflow">
                    <a:lnR w="12700">
                      <a:miter lim="400000"/>
                    </a:lnR>
                  </a:tcPr>
                </a:tc>
              </a:tr>
              <a:tr h="861076">
                <a:tc>
                  <a:txBody>
                    <a:bodyPr/>
                    <a:lstStyle/>
                    <a:p>
                      <a:pPr defTabSz="914400">
                        <a:defRPr sz="1800"/>
                      </a:pPr>
                      <a:r>
                        <a:rPr sz="1600">
                          <a:latin typeface="+mn-lt"/>
                          <a:ea typeface="+mn-ea"/>
                          <a:cs typeface="+mn-cs"/>
                          <a:sym typeface="NanumSquareR"/>
                        </a:rPr>
                        <a:t>직접 데이터 수집</a:t>
                      </a:r>
                    </a:p>
                  </a:txBody>
                  <a:tcPr marL="0" marR="0" marT="0" marB="0" anchor="ctr" anchorCtr="0" horzOverflow="overflow">
                    <a:lnL w="12700">
                      <a:miter lim="400000"/>
                    </a:lnL>
                  </a:tcPr>
                </a:tc>
                <a:tc>
                  <a:txBody>
                    <a:bodyPr/>
                    <a:lstStyle/>
                    <a:p>
                      <a:pPr defTabSz="914400">
                        <a:defRPr sz="1800"/>
                      </a:pPr>
                      <a:r>
                        <a:rPr sz="1600">
                          <a:latin typeface="+mn-lt"/>
                          <a:ea typeface="+mn-ea"/>
                          <a:cs typeface="+mn-cs"/>
                          <a:sym typeface="NanumSquareR"/>
                        </a:rPr>
                        <a:t>병원과 사고다발 지역 거리</a:t>
                      </a:r>
                    </a:p>
                  </a:txBody>
                  <a:tcPr marL="0" marR="0" marT="0" marB="0" anchor="ctr" anchorCtr="0" horzOverflow="overflow"/>
                </a:tc>
                <a:tc>
                  <a:txBody>
                    <a:bodyPr/>
                    <a:lstStyle/>
                    <a:p>
                      <a:pPr defTabSz="914400">
                        <a:defRPr sz="1800"/>
                      </a:pPr>
                      <a:r>
                        <a:rPr sz="1600">
                          <a:latin typeface="+mn-lt"/>
                          <a:ea typeface="+mn-ea"/>
                          <a:cs typeface="+mn-cs"/>
                          <a:sym typeface="NanumSquareR"/>
                        </a:rPr>
                        <a:t>csv</a:t>
                      </a:r>
                    </a:p>
                  </a:txBody>
                  <a:tcPr marL="0" marR="0" marT="0" marB="0" anchor="ctr" anchorCtr="0" horzOverflow="overflow"/>
                </a:tc>
                <a:tc>
                  <a:txBody>
                    <a:bodyPr/>
                    <a:lstStyle/>
                    <a:p>
                      <a:pPr defTabSz="914400">
                        <a:defRPr sz="1600">
                          <a:latin typeface="+mn-lt"/>
                          <a:ea typeface="+mn-ea"/>
                          <a:cs typeface="+mn-cs"/>
                          <a:sym typeface="NanumSquareR"/>
                        </a:defRPr>
                      </a:pPr>
                      <a:r>
                        <a:t>제주병원사망다발지역거리 (13x4)</a:t>
                      </a:r>
                    </a:p>
                    <a:p>
                      <a:pPr defTabSz="914400">
                        <a:defRPr sz="1600">
                          <a:latin typeface="+mn-lt"/>
                          <a:ea typeface="+mn-ea"/>
                          <a:cs typeface="+mn-cs"/>
                          <a:sym typeface="NanumSquareR"/>
                        </a:defRPr>
                      </a:pPr>
                      <a:r>
                        <a:t>전남병원사망다발지역거리 (33x4)</a:t>
                      </a:r>
                    </a:p>
                    <a:p>
                      <a:pPr defTabSz="914400">
                        <a:defRPr sz="1600">
                          <a:latin typeface="+mn-lt"/>
                          <a:ea typeface="+mn-ea"/>
                          <a:cs typeface="+mn-cs"/>
                          <a:sym typeface="NanumSquareR"/>
                        </a:defRPr>
                      </a:pPr>
                      <a:r>
                        <a:t>충남병원사망다발지역거리 (24x4)</a:t>
                      </a:r>
                    </a:p>
                  </a:txBody>
                  <a:tcPr marL="0" marR="0" marT="0" marB="0" anchor="ctr" anchorCtr="0" horzOverflow="overflow">
                    <a:lnR w="12700">
                      <a:miter lim="400000"/>
                    </a:lnR>
                  </a:tcPr>
                </a:tc>
              </a:tr>
            </a:tbl>
          </a:graphicData>
        </a:graphic>
      </p:graphicFrame>
      <p:sp>
        <p:nvSpPr>
          <p:cNvPr id="251"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252"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253" name="03-2 데이터 명세"/>
          <p:cNvSpPr txBox="1"/>
          <p:nvPr/>
        </p:nvSpPr>
        <p:spPr>
          <a:xfrm>
            <a:off x="6173556" y="890948"/>
            <a:ext cx="1490397"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03-2 데이터 명세</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58"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59"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260"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261"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262"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263"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264" name="03-3 데이터 전처리 및 탐색"/>
          <p:cNvSpPr txBox="1"/>
          <p:nvPr/>
        </p:nvSpPr>
        <p:spPr>
          <a:xfrm>
            <a:off x="5771660" y="890948"/>
            <a:ext cx="229418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03-3 데이터 전처리 및 탐색</a:t>
            </a:r>
          </a:p>
        </p:txBody>
      </p:sp>
      <p:pic>
        <p:nvPicPr>
          <p:cNvPr id="265" name="0-1사상자수대비사망자비율(before).png" descr="0-1사상자수대비사망자비율(before).png"/>
          <p:cNvPicPr>
            <a:picLocks noChangeAspect="1"/>
          </p:cNvPicPr>
          <p:nvPr/>
        </p:nvPicPr>
        <p:blipFill>
          <a:blip r:embed="rId3">
            <a:extLst/>
          </a:blip>
          <a:stretch>
            <a:fillRect/>
          </a:stretch>
        </p:blipFill>
        <p:spPr>
          <a:xfrm>
            <a:off x="2357338" y="1642389"/>
            <a:ext cx="3187702" cy="4826002"/>
          </a:xfrm>
          <a:prstGeom prst="rect">
            <a:avLst/>
          </a:prstGeom>
          <a:ln w="12700">
            <a:miter lim="400000"/>
          </a:ln>
        </p:spPr>
      </p:pic>
      <p:grpSp>
        <p:nvGrpSpPr>
          <p:cNvPr id="268" name="그룹"/>
          <p:cNvGrpSpPr/>
          <p:nvPr/>
        </p:nvGrpSpPr>
        <p:grpSpPr>
          <a:xfrm>
            <a:off x="6535390" y="2152129"/>
            <a:ext cx="4480085" cy="3806521"/>
            <a:chOff x="0" y="0"/>
            <a:chExt cx="4480084" cy="3806519"/>
          </a:xfrm>
        </p:grpSpPr>
        <p:pic>
          <p:nvPicPr>
            <p:cNvPr id="266" name="0-1사상자수대비사망자비율(after).png" descr="0-1사상자수대비사망자비율(after).png"/>
            <p:cNvPicPr>
              <a:picLocks noChangeAspect="1"/>
            </p:cNvPicPr>
            <p:nvPr/>
          </p:nvPicPr>
          <p:blipFill>
            <a:blip r:embed="rId4">
              <a:extLst/>
            </a:blip>
            <a:stretch>
              <a:fillRect/>
            </a:stretch>
          </p:blipFill>
          <p:spPr>
            <a:xfrm>
              <a:off x="-1" y="-1"/>
              <a:ext cx="4480086" cy="3798106"/>
            </a:xfrm>
            <a:prstGeom prst="rect">
              <a:avLst/>
            </a:prstGeom>
            <a:ln w="12700" cap="flat">
              <a:noFill/>
              <a:miter lim="400000"/>
            </a:ln>
            <a:effectLst/>
          </p:spPr>
        </p:pic>
        <p:sp>
          <p:nvSpPr>
            <p:cNvPr id="267" name="직사각형"/>
            <p:cNvSpPr/>
            <p:nvPr/>
          </p:nvSpPr>
          <p:spPr>
            <a:xfrm>
              <a:off x="2414908" y="107542"/>
              <a:ext cx="2008100" cy="3698978"/>
            </a:xfrm>
            <a:prstGeom prst="rect">
              <a:avLst/>
            </a:prstGeom>
            <a:noFill/>
            <a:ln w="38100" cap="flat">
              <a:solidFill>
                <a:srgbClr val="E77771"/>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grpSp>
      <p:graphicFrame>
        <p:nvGraphicFramePr>
          <p:cNvPr id="269" name="표"/>
          <p:cNvGraphicFramePr/>
          <p:nvPr/>
        </p:nvGraphicFramePr>
        <p:xfrm>
          <a:off x="2285630" y="6752594"/>
          <a:ext cx="8806774" cy="264849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177483"/>
                <a:gridCol w="5629290"/>
              </a:tblGrid>
              <a:tr h="433388">
                <a:tc>
                  <a:txBody>
                    <a:bodyPr/>
                    <a:lstStyle/>
                    <a:p>
                      <a:pPr>
                        <a:defRPr sz="1800"/>
                      </a:pPr>
                      <a:r>
                        <a:rPr sz="1400">
                          <a:latin typeface="+mn-lt"/>
                          <a:ea typeface="+mn-ea"/>
                          <a:cs typeface="+mn-cs"/>
                          <a:sym typeface="NanumSquareR"/>
                        </a:rPr>
                        <a:t>NaN값 제거</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age_data.dropna(inplace=True)</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433388">
                <a:tc>
                  <a:txBody>
                    <a:bodyPr/>
                    <a:lstStyle/>
                    <a:p>
                      <a:pPr>
                        <a:defRPr sz="1800"/>
                      </a:pPr>
                      <a:r>
                        <a:rPr sz="1400">
                          <a:latin typeface="+mn-lt"/>
                          <a:ea typeface="+mn-ea"/>
                          <a:cs typeface="+mn-cs"/>
                          <a:sym typeface="NanumSquareR"/>
                        </a:rPr>
                        <a:t>연령층 별로 인덱스 설정</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age_data.set_index(age_data['연령층별'],inplace=True)</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433388">
                <a:tc>
                  <a:txBody>
                    <a:bodyPr/>
                    <a:lstStyle/>
                    <a:p>
                      <a:pPr>
                        <a:defRPr sz="1800"/>
                      </a:pPr>
                      <a:r>
                        <a:rPr sz="1400">
                          <a:latin typeface="+mn-lt"/>
                          <a:ea typeface="+mn-ea"/>
                          <a:cs typeface="+mn-cs"/>
                          <a:sym typeface="NanumSquareR"/>
                        </a:rPr>
                        <a:t>사망자수만 추출</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die_data = age_data[0::2]</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433388">
                <a:tc>
                  <a:txBody>
                    <a:bodyPr/>
                    <a:lstStyle/>
                    <a:p>
                      <a:pPr>
                        <a:defRPr sz="1800"/>
                      </a:pPr>
                      <a:r>
                        <a:rPr sz="1400">
                          <a:latin typeface="+mn-lt"/>
                          <a:ea typeface="+mn-ea"/>
                          <a:cs typeface="+mn-cs"/>
                          <a:sym typeface="NanumSquareR"/>
                        </a:rPr>
                        <a:t>부상자수만 추출 </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nondie_data = age_data[1::2]</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851589">
                <a:tc>
                  <a:txBody>
                    <a:bodyPr/>
                    <a:lstStyle/>
                    <a:p>
                      <a:pPr>
                        <a:defRPr sz="1800"/>
                      </a:pPr>
                      <a:r>
                        <a:rPr sz="1400">
                          <a:latin typeface="+mn-lt"/>
                          <a:ea typeface="+mn-ea"/>
                          <a:cs typeface="+mn-cs"/>
                          <a:sym typeface="NanumSquareR"/>
                        </a:rPr>
                        <a:t>사상자 수 대비 사망자 비율 구하기</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nondie_per_die_result["사상자수대비 사망자 비율”] = (nondie_per_die_result[‘사망자수’] / nondie_per_die_result[“사망자수"] + nondie_per_die_result[“부상자수”] * 100).round(2)</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bl>
          </a:graphicData>
        </a:graphic>
      </p:graphicFrame>
      <p:sp>
        <p:nvSpPr>
          <p:cNvPr id="270" name="삼각형"/>
          <p:cNvSpPr/>
          <p:nvPr/>
        </p:nvSpPr>
        <p:spPr>
          <a:xfrm rot="13460346">
            <a:off x="5854334" y="4119078"/>
            <a:ext cx="286881" cy="2868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lose/>
              </a:path>
            </a:pathLst>
          </a:custGeom>
          <a:solidFill>
            <a:srgbClr val="5E5E5E"/>
          </a:solidFill>
          <a:ln w="12700">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271" name="&lt;전국 연령층별 교통사고 사상자 수&gt;"/>
          <p:cNvSpPr txBox="1"/>
          <p:nvPr/>
        </p:nvSpPr>
        <p:spPr>
          <a:xfrm>
            <a:off x="2664703" y="1329831"/>
            <a:ext cx="2580895" cy="27444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300">
                <a:solidFill>
                  <a:srgbClr val="232333"/>
                </a:solidFill>
                <a:latin typeface="+mn-lt"/>
                <a:ea typeface="+mn-ea"/>
                <a:cs typeface="+mn-cs"/>
                <a:sym typeface="NanumSquareR"/>
              </a:defRPr>
            </a:lvl1pPr>
          </a:lstStyle>
          <a:p>
            <a:pPr/>
            <a:r>
              <a:t>&lt;전국 연령층별 교통사고 사상자 수&gt;</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직사각형"/>
          <p:cNvSpPr/>
          <p:nvPr/>
        </p:nvSpPr>
        <p:spPr>
          <a:xfrm>
            <a:off x="-8468" y="-8468"/>
            <a:ext cx="13021737"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76" name="직사각형"/>
          <p:cNvSpPr/>
          <p:nvPr/>
        </p:nvSpPr>
        <p:spPr>
          <a:xfrm>
            <a:off x="-8467" y="9601199"/>
            <a:ext cx="13021734" cy="160274"/>
          </a:xfrm>
          <a:prstGeom prst="rect">
            <a:avLst/>
          </a:prstGeom>
          <a:solidFill>
            <a:srgbClr val="E77771"/>
          </a:solidFill>
          <a:ln w="12700">
            <a:miter lim="400000"/>
          </a:ln>
        </p:spPr>
        <p:txBody>
          <a:bodyPr lIns="50800" tIns="50800" rIns="50800" bIns="50800" anchor="ctr"/>
          <a:lstStyle/>
          <a:p>
            <a:pPr defTabSz="1130300">
              <a:defRPr sz="3200">
                <a:solidFill>
                  <a:srgbClr val="FFFFFF"/>
                </a:solidFill>
                <a:latin typeface="Avenir Next Regular"/>
                <a:ea typeface="Avenir Next Regular"/>
                <a:cs typeface="Avenir Next Regular"/>
                <a:sym typeface="Avenir Next Regular"/>
              </a:defRPr>
            </a:pPr>
          </a:p>
        </p:txBody>
      </p:sp>
      <p:sp>
        <p:nvSpPr>
          <p:cNvPr id="277" name="팀 구성 및 역할"/>
          <p:cNvSpPr txBox="1"/>
          <p:nvPr/>
        </p:nvSpPr>
        <p:spPr>
          <a:xfrm>
            <a:off x="2534360"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팀 구성 및 역할</a:t>
            </a:r>
          </a:p>
        </p:txBody>
      </p:sp>
      <p:sp>
        <p:nvSpPr>
          <p:cNvPr id="278" name="결론 및 향후 과제"/>
          <p:cNvSpPr txBox="1"/>
          <p:nvPr/>
        </p:nvSpPr>
        <p:spPr>
          <a:xfrm>
            <a:off x="84102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결론 및 향후 과제</a:t>
            </a:r>
          </a:p>
        </p:txBody>
      </p:sp>
      <p:sp>
        <p:nvSpPr>
          <p:cNvPr id="279" name="느낀점"/>
          <p:cNvSpPr txBox="1"/>
          <p:nvPr/>
        </p:nvSpPr>
        <p:spPr>
          <a:xfrm>
            <a:off x="11213487" y="340783"/>
            <a:ext cx="192772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느낀점</a:t>
            </a:r>
          </a:p>
        </p:txBody>
      </p:sp>
      <p:sp>
        <p:nvSpPr>
          <p:cNvPr id="280" name="수행 절차 및 방법"/>
          <p:cNvSpPr txBox="1"/>
          <p:nvPr/>
        </p:nvSpPr>
        <p:spPr>
          <a:xfrm>
            <a:off x="5438426" y="330112"/>
            <a:ext cx="296065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b="1" spc="-48" sz="2400">
                <a:solidFill>
                  <a:srgbClr val="000000"/>
                </a:solidFill>
                <a:latin typeface="NanumSquareB"/>
                <a:ea typeface="NanumSquareB"/>
                <a:cs typeface="NanumSquareB"/>
                <a:sym typeface="NanumSquareB"/>
              </a:defRPr>
            </a:lvl1pPr>
          </a:lstStyle>
          <a:p>
            <a:pPr/>
            <a:r>
              <a:t>수행 절차 및 방법</a:t>
            </a:r>
          </a:p>
        </p:txBody>
      </p:sp>
      <p:sp>
        <p:nvSpPr>
          <p:cNvPr id="281" name="프로젝트 배경"/>
          <p:cNvSpPr txBox="1"/>
          <p:nvPr/>
        </p:nvSpPr>
        <p:spPr>
          <a:xfrm>
            <a:off x="104426" y="330112"/>
            <a:ext cx="2494197" cy="4912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defRPr spc="-48" sz="2400">
                <a:solidFill>
                  <a:srgbClr val="D5D5D5"/>
                </a:solidFill>
                <a:latin typeface="+mn-lt"/>
                <a:ea typeface="+mn-ea"/>
                <a:cs typeface="+mn-cs"/>
                <a:sym typeface="NanumSquareR"/>
              </a:defRPr>
            </a:lvl1pPr>
          </a:lstStyle>
          <a:p>
            <a:pPr/>
            <a:r>
              <a:t>프로젝트 배경</a:t>
            </a:r>
          </a:p>
        </p:txBody>
      </p:sp>
      <p:sp>
        <p:nvSpPr>
          <p:cNvPr id="282" name="03-3 데이터 전처리 및 탐색"/>
          <p:cNvSpPr txBox="1"/>
          <p:nvPr/>
        </p:nvSpPr>
        <p:spPr>
          <a:xfrm>
            <a:off x="5771660" y="890948"/>
            <a:ext cx="2294189" cy="357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pc="-16">
                <a:solidFill>
                  <a:srgbClr val="000000"/>
                </a:solidFill>
                <a:latin typeface="NanumSquareB"/>
                <a:ea typeface="NanumSquareB"/>
                <a:cs typeface="NanumSquareB"/>
                <a:sym typeface="NanumSquareB"/>
              </a:defRPr>
            </a:lvl1pPr>
          </a:lstStyle>
          <a:p>
            <a:pPr/>
            <a:r>
              <a:t>03-3 데이터 전처리 및 탐색</a:t>
            </a:r>
          </a:p>
        </p:txBody>
      </p:sp>
      <p:grpSp>
        <p:nvGrpSpPr>
          <p:cNvPr id="285" name="그룹"/>
          <p:cNvGrpSpPr/>
          <p:nvPr/>
        </p:nvGrpSpPr>
        <p:grpSpPr>
          <a:xfrm>
            <a:off x="7233625" y="1733442"/>
            <a:ext cx="4535685" cy="4839748"/>
            <a:chOff x="0" y="0"/>
            <a:chExt cx="4535683" cy="4839747"/>
          </a:xfrm>
        </p:grpSpPr>
        <p:pic>
          <p:nvPicPr>
            <p:cNvPr id="283" name="0-2차대사람_사고유형_사망자수(after).png" descr="0-2차대사람_사고유형_사망자수(after).png"/>
            <p:cNvPicPr>
              <a:picLocks noChangeAspect="1"/>
            </p:cNvPicPr>
            <p:nvPr/>
          </p:nvPicPr>
          <p:blipFill>
            <a:blip r:embed="rId3">
              <a:extLst/>
            </a:blip>
            <a:stretch>
              <a:fillRect/>
            </a:stretch>
          </p:blipFill>
          <p:spPr>
            <a:xfrm>
              <a:off x="-1" y="7353"/>
              <a:ext cx="4535685" cy="4825042"/>
            </a:xfrm>
            <a:prstGeom prst="rect">
              <a:avLst/>
            </a:prstGeom>
            <a:ln w="12700" cap="flat">
              <a:noFill/>
              <a:miter lim="400000"/>
            </a:ln>
            <a:effectLst/>
          </p:spPr>
        </p:pic>
        <p:sp>
          <p:nvSpPr>
            <p:cNvPr id="284" name="직사각형"/>
            <p:cNvSpPr/>
            <p:nvPr/>
          </p:nvSpPr>
          <p:spPr>
            <a:xfrm>
              <a:off x="730982" y="0"/>
              <a:ext cx="3793827" cy="4839748"/>
            </a:xfrm>
            <a:prstGeom prst="rect">
              <a:avLst/>
            </a:prstGeom>
            <a:noFill/>
            <a:ln w="38100" cap="flat">
              <a:solidFill>
                <a:srgbClr val="E77771"/>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grpSp>
      <p:grpSp>
        <p:nvGrpSpPr>
          <p:cNvPr id="289" name="그룹"/>
          <p:cNvGrpSpPr/>
          <p:nvPr/>
        </p:nvGrpSpPr>
        <p:grpSpPr>
          <a:xfrm>
            <a:off x="793433" y="2046500"/>
            <a:ext cx="5760595" cy="4526694"/>
            <a:chOff x="0" y="0"/>
            <a:chExt cx="5760593" cy="4526693"/>
          </a:xfrm>
        </p:grpSpPr>
        <p:pic>
          <p:nvPicPr>
            <p:cNvPr id="286" name="0-2차대사람_사고유형_사망자수(before).png" descr="0-2차대사람_사고유형_사망자수(before).png"/>
            <p:cNvPicPr>
              <a:picLocks noChangeAspect="1"/>
            </p:cNvPicPr>
            <p:nvPr/>
          </p:nvPicPr>
          <p:blipFill>
            <a:blip r:embed="rId4">
              <a:extLst/>
            </a:blip>
            <a:stretch>
              <a:fillRect/>
            </a:stretch>
          </p:blipFill>
          <p:spPr>
            <a:xfrm>
              <a:off x="-1" y="-1"/>
              <a:ext cx="5760595" cy="4526694"/>
            </a:xfrm>
            <a:prstGeom prst="rect">
              <a:avLst/>
            </a:prstGeom>
            <a:ln w="12700" cap="flat">
              <a:noFill/>
              <a:miter lim="400000"/>
            </a:ln>
            <a:effectLst/>
          </p:spPr>
        </p:pic>
        <p:sp>
          <p:nvSpPr>
            <p:cNvPr id="287" name="직사각형"/>
            <p:cNvSpPr/>
            <p:nvPr/>
          </p:nvSpPr>
          <p:spPr>
            <a:xfrm>
              <a:off x="3552200" y="650884"/>
              <a:ext cx="1011654" cy="640172"/>
            </a:xfrm>
            <a:prstGeom prst="rect">
              <a:avLst/>
            </a:prstGeom>
            <a:noFill/>
            <a:ln w="25400" cap="flat">
              <a:solidFill>
                <a:srgbClr val="72A4F6"/>
              </a:solidFill>
              <a:prstDash val="solid"/>
              <a:miter lim="400000"/>
            </a:ln>
            <a:effectLst/>
          </p:spPr>
          <p:txBody>
            <a:bodyPr wrap="square" lIns="50800" tIns="50800" rIns="50800" bIns="50800" numCol="1" anchor="ctr">
              <a:noAutofit/>
            </a:bodyP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288" name="직사각형"/>
            <p:cNvSpPr/>
            <p:nvPr/>
          </p:nvSpPr>
          <p:spPr>
            <a:xfrm>
              <a:off x="594814" y="770650"/>
              <a:ext cx="599844" cy="124984"/>
            </a:xfrm>
            <a:prstGeom prst="rect">
              <a:avLst/>
            </a:prstGeom>
            <a:noFill/>
            <a:ln w="25400" cap="flat">
              <a:solidFill>
                <a:srgbClr val="72A4F6"/>
              </a:solidFill>
              <a:prstDash val="solid"/>
              <a:miter lim="400000"/>
            </a:ln>
            <a:effectLst/>
          </p:spPr>
          <p:txBody>
            <a:bodyPr wrap="square" lIns="50800" tIns="50800" rIns="50800" bIns="50800" numCol="1" anchor="ctr">
              <a:noAutofit/>
            </a:bodyPr>
            <a:lstStyle/>
            <a:p>
              <a:pPr defTabSz="584200">
                <a:defRPr sz="2000">
                  <a:solidFill>
                    <a:srgbClr val="FFFFFF"/>
                  </a:solidFill>
                  <a:latin typeface="Helvetica Neue Medium"/>
                  <a:ea typeface="Helvetica Neue Medium"/>
                  <a:cs typeface="Helvetica Neue Medium"/>
                  <a:sym typeface="Helvetica Neue Medium"/>
                </a:defRPr>
              </a:pPr>
            </a:p>
          </p:txBody>
        </p:sp>
      </p:grpSp>
      <p:graphicFrame>
        <p:nvGraphicFramePr>
          <p:cNvPr id="290" name="표"/>
          <p:cNvGraphicFramePr/>
          <p:nvPr/>
        </p:nvGraphicFramePr>
        <p:xfrm>
          <a:off x="2285631" y="7569958"/>
          <a:ext cx="8806774" cy="1034473"/>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177483"/>
                <a:gridCol w="5629290"/>
              </a:tblGrid>
              <a:tr h="517236">
                <a:tc>
                  <a:txBody>
                    <a:bodyPr/>
                    <a:lstStyle/>
                    <a:p>
                      <a:pPr>
                        <a:defRPr sz="1800"/>
                      </a:pPr>
                      <a:r>
                        <a:rPr sz="1400">
                          <a:latin typeface="+mn-lt"/>
                          <a:ea typeface="+mn-ea"/>
                          <a:cs typeface="+mn-cs"/>
                          <a:sym typeface="NanumSquareR"/>
                        </a:rPr>
                        <a:t>-(하이픈)을 0으로 설정</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car_data.replace('-','0',inplace=True)</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517236">
                <a:tc>
                  <a:txBody>
                    <a:bodyPr/>
                    <a:lstStyle/>
                    <a:p>
                      <a:pPr>
                        <a:defRPr sz="1800"/>
                      </a:pPr>
                      <a:r>
                        <a:rPr sz="1400">
                          <a:latin typeface="+mn-lt"/>
                          <a:ea typeface="+mn-ea"/>
                          <a:cs typeface="+mn-cs"/>
                          <a:sym typeface="NanumSquareR"/>
                        </a:rPr>
                        <a:t>0~3행 삭제 후 원본 반영</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lgn="l">
                        <a:defRPr sz="1800"/>
                      </a:pPr>
                      <a:r>
                        <a:rPr sz="1400">
                          <a:latin typeface="+mn-lt"/>
                          <a:ea typeface="+mn-ea"/>
                          <a:cs typeface="+mn-cs"/>
                          <a:sym typeface="NanumSquareR"/>
                        </a:rPr>
                        <a:t>car_data.drop(index=[0,1,2,3],axis=0,inplace=True)</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bl>
          </a:graphicData>
        </a:graphic>
      </p:graphicFrame>
      <p:sp>
        <p:nvSpPr>
          <p:cNvPr id="291" name="삼각형"/>
          <p:cNvSpPr/>
          <p:nvPr/>
        </p:nvSpPr>
        <p:spPr>
          <a:xfrm rot="13460346">
            <a:off x="6692534" y="4119078"/>
            <a:ext cx="286881" cy="2868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lose/>
              </a:path>
            </a:pathLst>
          </a:custGeom>
          <a:solidFill>
            <a:srgbClr val="5E5E5E"/>
          </a:solidFill>
          <a:ln w="12700">
            <a:miter lim="400000"/>
          </a:ln>
        </p:spPr>
        <p:txBody>
          <a:bodyPr lIns="50800" tIns="50800" rIns="50800" bIns="50800" anchor="ctr"/>
          <a:lstStyle/>
          <a:p>
            <a:pPr defTabSz="584200">
              <a:defRPr sz="2200">
                <a:solidFill>
                  <a:srgbClr val="FFFFFF"/>
                </a:solidFill>
                <a:latin typeface="Helvetica Neue Medium"/>
                <a:ea typeface="Helvetica Neue Medium"/>
                <a:cs typeface="Helvetica Neue Medium"/>
                <a:sym typeface="Helvetica Neue Medium"/>
              </a:defRPr>
            </a:pPr>
          </a:p>
        </p:txBody>
      </p:sp>
      <p:sp>
        <p:nvSpPr>
          <p:cNvPr id="292" name="&lt;사고유형별 노인 교통사고 사망자 수&gt;"/>
          <p:cNvSpPr txBox="1"/>
          <p:nvPr/>
        </p:nvSpPr>
        <p:spPr>
          <a:xfrm>
            <a:off x="2308163" y="1698131"/>
            <a:ext cx="2731136" cy="27444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300">
                <a:latin typeface="+mn-lt"/>
                <a:ea typeface="+mn-ea"/>
                <a:cs typeface="+mn-cs"/>
                <a:sym typeface="NanumSquareR"/>
              </a:defRPr>
            </a:lvl1pPr>
          </a:lstStyle>
          <a:p>
            <a:pPr/>
            <a:r>
              <a:t>&lt;사고유형별 노인 교통사고 사망자 수&gt;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a:ea typeface="Helvetica"/>
        <a:cs typeface="Helvetica"/>
      </a:majorFont>
      <a:minorFont>
        <a:latin typeface="NanumSquareR"/>
        <a:ea typeface="NanumSquareR"/>
        <a:cs typeface="NanumSquareR"/>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a:ea typeface="Helvetica"/>
        <a:cs typeface="Helvetica"/>
      </a:majorFont>
      <a:minorFont>
        <a:latin typeface="NanumSquareR"/>
        <a:ea typeface="NanumSquareR"/>
        <a:cs typeface="NanumSquareR"/>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73393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5E5E5E"/>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